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9" r:id="rId20"/>
  </p:sldIdLst>
  <p:sldSz cx="12192000" cy="6858000"/>
  <p:notesSz cx="6858000" cy="12192000"/>
  <p:embeddedFontLst>
    <p:embeddedFont>
      <p:font typeface="Noto Sans SC" panose="020B0604020202020204" charset="-128"/>
      <p:regular r:id="rId22"/>
    </p:embeddedFont>
    <p:embeddedFont>
      <p:font typeface="MiSans" pitchFamily="50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6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25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汇报人：屈熙宸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汇报日期：2025/10/16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面向对象程序设计答辩：架构与功能亮点全景解析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并发库存控制：事务与锁双重保障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905000"/>
            <a:ext cx="6832600" cy="1016000"/>
          </a:xfrm>
          <a:custGeom>
            <a:avLst/>
            <a:gdLst/>
            <a:ahLst/>
            <a:cxnLst/>
            <a:rect l="l" t="t" r="r" b="b"/>
            <a:pathLst>
              <a:path w="6832600" h="1016000">
                <a:moveTo>
                  <a:pt x="101600" y="0"/>
                </a:moveTo>
                <a:lnTo>
                  <a:pt x="6731000" y="0"/>
                </a:lnTo>
                <a:cubicBezTo>
                  <a:pt x="6787075" y="0"/>
                  <a:pt x="6832600" y="45525"/>
                  <a:pt x="6832600" y="101600"/>
                </a:cubicBezTo>
                <a:lnTo>
                  <a:pt x="6832600" y="914400"/>
                </a:lnTo>
                <a:cubicBezTo>
                  <a:pt x="6832600" y="970475"/>
                  <a:pt x="6787075" y="1016000"/>
                  <a:pt x="6731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457200" y="2108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647700" y="226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lnTo>
                  <a:pt x="76200" y="95250"/>
                </a:lnTo>
                <a:lnTo>
                  <a:pt x="152400" y="95250"/>
                </a:lnTo>
                <a:lnTo>
                  <a:pt x="152400" y="57150"/>
                </a:lnTo>
                <a:cubicBezTo>
                  <a:pt x="152400" y="36135"/>
                  <a:pt x="135315" y="19050"/>
                  <a:pt x="114300" y="19050"/>
                </a:cubicBezTo>
                <a:cubicBezTo>
                  <a:pt x="93285" y="19050"/>
                  <a:pt x="76200" y="36135"/>
                  <a:pt x="76200" y="57150"/>
                </a:cubicBezTo>
                <a:close/>
                <a:moveTo>
                  <a:pt x="38100" y="95250"/>
                </a:moveTo>
                <a:lnTo>
                  <a:pt x="38100" y="57150"/>
                </a:lnTo>
                <a:cubicBezTo>
                  <a:pt x="38100" y="15061"/>
                  <a:pt x="72211" y="-19050"/>
                  <a:pt x="114300" y="-19050"/>
                </a:cubicBezTo>
                <a:cubicBezTo>
                  <a:pt x="156389" y="-19050"/>
                  <a:pt x="190500" y="15061"/>
                  <a:pt x="190500" y="57150"/>
                </a:cubicBezTo>
                <a:lnTo>
                  <a:pt x="190500" y="95250"/>
                </a:lnTo>
                <a:cubicBezTo>
                  <a:pt x="211515" y="95250"/>
                  <a:pt x="228600" y="112335"/>
                  <a:pt x="228600" y="1333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33350"/>
                </a:lnTo>
                <a:cubicBezTo>
                  <a:pt x="0" y="112335"/>
                  <a:pt x="17085" y="95250"/>
                  <a:pt x="38100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270000" y="2108200"/>
            <a:ext cx="609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乐观锁防止超卖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70000" y="2463800"/>
            <a:ext cx="558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使用SQL的WHERE条件验证库存充足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，失败则回滚订单。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5509" y="3124200"/>
            <a:ext cx="6832600" cy="1016000"/>
          </a:xfrm>
          <a:custGeom>
            <a:avLst/>
            <a:gdLst/>
            <a:ahLst/>
            <a:cxnLst/>
            <a:rect l="l" t="t" r="r" b="b"/>
            <a:pathLst>
              <a:path w="6832600" h="1016000">
                <a:moveTo>
                  <a:pt x="101600" y="0"/>
                </a:moveTo>
                <a:lnTo>
                  <a:pt x="6731000" y="0"/>
                </a:lnTo>
                <a:cubicBezTo>
                  <a:pt x="6787075" y="0"/>
                  <a:pt x="6832600" y="45525"/>
                  <a:pt x="6832600" y="101600"/>
                </a:cubicBezTo>
                <a:lnTo>
                  <a:pt x="6832600" y="914400"/>
                </a:lnTo>
                <a:cubicBezTo>
                  <a:pt x="6832600" y="970475"/>
                  <a:pt x="6787075" y="1016000"/>
                  <a:pt x="6731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57200" y="332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8650" y="3479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270000" y="3327400"/>
            <a:ext cx="527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库存预警机制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70000" y="3683000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min_stock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阈值，库存低于预警值时系统自动生成通知。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343400"/>
            <a:ext cx="6832600" cy="1270000"/>
          </a:xfrm>
          <a:custGeom>
            <a:avLst/>
            <a:gdLst/>
            <a:ahLst/>
            <a:cxnLst/>
            <a:rect l="l" t="t" r="r" b="b"/>
            <a:pathLst>
              <a:path w="6832600" h="1270000">
                <a:moveTo>
                  <a:pt x="101600" y="0"/>
                </a:moveTo>
                <a:lnTo>
                  <a:pt x="6731000" y="0"/>
                </a:lnTo>
                <a:cubicBezTo>
                  <a:pt x="6787075" y="0"/>
                  <a:pt x="6832600" y="45525"/>
                  <a:pt x="6832600" y="101600"/>
                </a:cubicBezTo>
                <a:lnTo>
                  <a:pt x="6832600" y="1168400"/>
                </a:lnTo>
                <a:cubicBezTo>
                  <a:pt x="6832600" y="1224475"/>
                  <a:pt x="6787075" y="1270000"/>
                  <a:pt x="6731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457200" y="4673600"/>
            <a:ext cx="571500" cy="609600"/>
          </a:xfrm>
          <a:custGeom>
            <a:avLst/>
            <a:gdLst/>
            <a:ahLst/>
            <a:cxnLst/>
            <a:rect l="l" t="t" r="r" b="b"/>
            <a:pathLst>
              <a:path w="571500" h="609600">
                <a:moveTo>
                  <a:pt x="285750" y="0"/>
                </a:moveTo>
                <a:lnTo>
                  <a:pt x="285750" y="0"/>
                </a:lnTo>
                <a:cubicBezTo>
                  <a:pt x="443460" y="0"/>
                  <a:pt x="571500" y="128040"/>
                  <a:pt x="571500" y="285750"/>
                </a:cubicBezTo>
                <a:lnTo>
                  <a:pt x="571500" y="323850"/>
                </a:lnTo>
                <a:cubicBezTo>
                  <a:pt x="571500" y="481560"/>
                  <a:pt x="443460" y="609600"/>
                  <a:pt x="285750" y="609600"/>
                </a:cubicBezTo>
                <a:lnTo>
                  <a:pt x="285750" y="609600"/>
                </a:lnTo>
                <a:cubicBezTo>
                  <a:pt x="128040" y="609600"/>
                  <a:pt x="0" y="481560"/>
                  <a:pt x="0" y="323850"/>
                </a:cubicBezTo>
                <a:lnTo>
                  <a:pt x="0" y="285750"/>
                </a:lnTo>
                <a:cubicBezTo>
                  <a:pt x="0" y="128040"/>
                  <a:pt x="128040" y="0"/>
                  <a:pt x="28575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3"/>
          <p:cNvSpPr/>
          <p:nvPr/>
        </p:nvSpPr>
        <p:spPr>
          <a:xfrm>
            <a:off x="570706" y="4826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38100"/>
                </a:moveTo>
                <a:cubicBezTo>
                  <a:pt x="234553" y="38100"/>
                  <a:pt x="285750" y="89297"/>
                  <a:pt x="285750" y="152400"/>
                </a:cubicBezTo>
                <a:cubicBezTo>
                  <a:pt x="285750" y="215503"/>
                  <a:pt x="234553" y="266700"/>
                  <a:pt x="171450" y="266700"/>
                </a:cubicBezTo>
                <a:cubicBezTo>
                  <a:pt x="132636" y="266700"/>
                  <a:pt x="98286" y="247352"/>
                  <a:pt x="77629" y="217706"/>
                </a:cubicBezTo>
                <a:cubicBezTo>
                  <a:pt x="71616" y="209074"/>
                  <a:pt x="59710" y="206990"/>
                  <a:pt x="51078" y="213003"/>
                </a:cubicBezTo>
                <a:cubicBezTo>
                  <a:pt x="42446" y="219015"/>
                  <a:pt x="40362" y="230922"/>
                  <a:pt x="46375" y="239554"/>
                </a:cubicBezTo>
                <a:cubicBezTo>
                  <a:pt x="73878" y="278963"/>
                  <a:pt x="119658" y="304800"/>
                  <a:pt x="171450" y="304800"/>
                </a:cubicBezTo>
                <a:cubicBezTo>
                  <a:pt x="255627" y="304800"/>
                  <a:pt x="323850" y="236577"/>
                  <a:pt x="323850" y="152400"/>
                </a:cubicBezTo>
                <a:cubicBezTo>
                  <a:pt x="323850" y="68223"/>
                  <a:pt x="255627" y="0"/>
                  <a:pt x="171450" y="0"/>
                </a:cubicBezTo>
                <a:cubicBezTo>
                  <a:pt x="120432" y="0"/>
                  <a:pt x="75307" y="25063"/>
                  <a:pt x="47625" y="63520"/>
                </a:cubicBezTo>
                <a:lnTo>
                  <a:pt x="47625" y="47625"/>
                </a:lnTo>
                <a:cubicBezTo>
                  <a:pt x="47625" y="37088"/>
                  <a:pt x="39112" y="28575"/>
                  <a:pt x="28575" y="28575"/>
                </a:cubicBezTo>
                <a:cubicBezTo>
                  <a:pt x="18038" y="28575"/>
                  <a:pt x="9525" y="37088"/>
                  <a:pt x="9525" y="47625"/>
                </a:cubicBezTo>
                <a:lnTo>
                  <a:pt x="9525" y="114300"/>
                </a:lnTo>
                <a:cubicBezTo>
                  <a:pt x="9525" y="124837"/>
                  <a:pt x="18038" y="133350"/>
                  <a:pt x="28575" y="133350"/>
                </a:cubicBezTo>
                <a:lnTo>
                  <a:pt x="43220" y="133350"/>
                </a:lnTo>
                <a:cubicBezTo>
                  <a:pt x="43517" y="133350"/>
                  <a:pt x="43815" y="133350"/>
                  <a:pt x="44113" y="133350"/>
                </a:cubicBezTo>
                <a:lnTo>
                  <a:pt x="95310" y="133350"/>
                </a:lnTo>
                <a:cubicBezTo>
                  <a:pt x="105847" y="133350"/>
                  <a:pt x="114360" y="124837"/>
                  <a:pt x="114360" y="114300"/>
                </a:cubicBezTo>
                <a:cubicBezTo>
                  <a:pt x="114360" y="103763"/>
                  <a:pt x="105847" y="95250"/>
                  <a:pt x="95310" y="95250"/>
                </a:cubicBezTo>
                <a:lnTo>
                  <a:pt x="72509" y="95250"/>
                </a:lnTo>
                <a:cubicBezTo>
                  <a:pt x="92214" y="61079"/>
                  <a:pt x="129183" y="38100"/>
                  <a:pt x="171450" y="38100"/>
                </a:cubicBezTo>
                <a:close/>
                <a:moveTo>
                  <a:pt x="185738" y="90488"/>
                </a:moveTo>
                <a:cubicBezTo>
                  <a:pt x="185738" y="82570"/>
                  <a:pt x="179368" y="76200"/>
                  <a:pt x="171450" y="76200"/>
                </a:cubicBezTo>
                <a:cubicBezTo>
                  <a:pt x="163532" y="76200"/>
                  <a:pt x="157163" y="82570"/>
                  <a:pt x="157163" y="90488"/>
                </a:cubicBezTo>
                <a:lnTo>
                  <a:pt x="157163" y="152400"/>
                </a:lnTo>
                <a:cubicBezTo>
                  <a:pt x="157163" y="156210"/>
                  <a:pt x="158651" y="159841"/>
                  <a:pt x="161330" y="162520"/>
                </a:cubicBezTo>
                <a:lnTo>
                  <a:pt x="204192" y="205383"/>
                </a:lnTo>
                <a:cubicBezTo>
                  <a:pt x="209788" y="210979"/>
                  <a:pt x="218837" y="210979"/>
                  <a:pt x="224373" y="205383"/>
                </a:cubicBezTo>
                <a:cubicBezTo>
                  <a:pt x="229910" y="199787"/>
                  <a:pt x="229969" y="190738"/>
                  <a:pt x="224373" y="185202"/>
                </a:cubicBezTo>
                <a:lnTo>
                  <a:pt x="185678" y="146506"/>
                </a:lnTo>
                <a:lnTo>
                  <a:pt x="185678" y="90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1230445" y="4546600"/>
            <a:ext cx="615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库存同步与日志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30445" y="4902200"/>
            <a:ext cx="5651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每次库存变动记录到订单详情表，通过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quantity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字段同步，保证数据一致性。</a:t>
            </a:r>
            <a:endParaRPr lang="en-US" sz="1600" dirty="0"/>
          </a:p>
        </p:txBody>
      </p:sp>
      <p:pic>
        <p:nvPicPr>
          <p:cNvPr id="19" name="Image 1" descr="https://kimi-web-img.moonshot.cn/img/pic.mairuan.com/2b41297c1ca879f6481c4e9ebb3bd66b77055dcc.png"/>
          <p:cNvPicPr>
            <a:picLocks noChangeAspect="1"/>
          </p:cNvPicPr>
          <p:nvPr/>
        </p:nvPicPr>
        <p:blipFill>
          <a:blip r:embed="rId4"/>
          <a:srcRect l="26578" r="26578"/>
          <a:stretch/>
        </p:blipFill>
        <p:spPr>
          <a:xfrm>
            <a:off x="7386373" y="914400"/>
            <a:ext cx="4546600" cy="5689600"/>
          </a:xfrm>
          <a:prstGeom prst="roundRect">
            <a:avLst>
              <a:gd name="adj" fmla="val 3352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技术难点突破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JNI多线程安全：局部存储与同步策略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3695700" cy="5588000"/>
          </a:xfrm>
          <a:custGeom>
            <a:avLst/>
            <a:gdLst/>
            <a:ahLst/>
            <a:cxnLst/>
            <a:rect l="l" t="t" r="r" b="b"/>
            <a:pathLst>
              <a:path w="3695700" h="558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5486405"/>
                </a:lnTo>
                <a:cubicBezTo>
                  <a:pt x="3695700" y="5542514"/>
                  <a:pt x="3650214" y="5588000"/>
                  <a:pt x="3594105" y="5588000"/>
                </a:cubicBezTo>
                <a:lnTo>
                  <a:pt x="101595" y="5588000"/>
                </a:lnTo>
                <a:cubicBezTo>
                  <a:pt x="45486" y="5588000"/>
                  <a:pt x="0" y="5542514"/>
                  <a:pt x="0" y="548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693333" y="1219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99708" y="1397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2698" y="-14287"/>
                </a:moveTo>
                <a:cubicBezTo>
                  <a:pt x="120194" y="-14287"/>
                  <a:pt x="101084" y="37773"/>
                  <a:pt x="91708" y="85725"/>
                </a:cubicBezTo>
                <a:lnTo>
                  <a:pt x="64294" y="85725"/>
                </a:lnTo>
                <a:cubicBezTo>
                  <a:pt x="52417" y="85725"/>
                  <a:pt x="42863" y="95280"/>
                  <a:pt x="42863" y="107156"/>
                </a:cubicBezTo>
                <a:cubicBezTo>
                  <a:pt x="42863" y="119033"/>
                  <a:pt x="52417" y="128588"/>
                  <a:pt x="64294" y="128588"/>
                </a:cubicBezTo>
                <a:lnTo>
                  <a:pt x="85725" y="128588"/>
                </a:lnTo>
                <a:lnTo>
                  <a:pt x="85725" y="157163"/>
                </a:lnTo>
                <a:cubicBezTo>
                  <a:pt x="85725" y="172343"/>
                  <a:pt x="88672" y="186809"/>
                  <a:pt x="94030" y="200025"/>
                </a:cubicBezTo>
                <a:lnTo>
                  <a:pt x="85725" y="200025"/>
                </a:lnTo>
                <a:lnTo>
                  <a:pt x="85725" y="200025"/>
                </a:lnTo>
                <a:lnTo>
                  <a:pt x="67419" y="200025"/>
                </a:lnTo>
                <a:cubicBezTo>
                  <a:pt x="53846" y="200025"/>
                  <a:pt x="42863" y="211009"/>
                  <a:pt x="42863" y="224582"/>
                </a:cubicBezTo>
                <a:cubicBezTo>
                  <a:pt x="42863" y="227261"/>
                  <a:pt x="43309" y="229850"/>
                  <a:pt x="44113" y="232350"/>
                </a:cubicBezTo>
                <a:lnTo>
                  <a:pt x="69919" y="309682"/>
                </a:lnTo>
                <a:cubicBezTo>
                  <a:pt x="35897" y="338971"/>
                  <a:pt x="14288" y="382280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82280"/>
                  <a:pt x="364153" y="338971"/>
                  <a:pt x="330131" y="309771"/>
                </a:cubicBezTo>
                <a:lnTo>
                  <a:pt x="355937" y="232440"/>
                </a:lnTo>
                <a:cubicBezTo>
                  <a:pt x="356741" y="229939"/>
                  <a:pt x="357187" y="227350"/>
                  <a:pt x="357187" y="224671"/>
                </a:cubicBezTo>
                <a:cubicBezTo>
                  <a:pt x="357187" y="211098"/>
                  <a:pt x="346204" y="200114"/>
                  <a:pt x="332631" y="200114"/>
                </a:cubicBezTo>
                <a:lnTo>
                  <a:pt x="314325" y="200114"/>
                </a:lnTo>
                <a:lnTo>
                  <a:pt x="314325" y="200114"/>
                </a:lnTo>
                <a:lnTo>
                  <a:pt x="306020" y="200114"/>
                </a:lnTo>
                <a:cubicBezTo>
                  <a:pt x="311378" y="186898"/>
                  <a:pt x="314325" y="172432"/>
                  <a:pt x="314325" y="157252"/>
                </a:cubicBezTo>
                <a:lnTo>
                  <a:pt x="314325" y="128677"/>
                </a:lnTo>
                <a:lnTo>
                  <a:pt x="335756" y="128677"/>
                </a:lnTo>
                <a:cubicBezTo>
                  <a:pt x="347633" y="128677"/>
                  <a:pt x="357187" y="119122"/>
                  <a:pt x="357187" y="107246"/>
                </a:cubicBezTo>
                <a:cubicBezTo>
                  <a:pt x="357187" y="95369"/>
                  <a:pt x="347633" y="85814"/>
                  <a:pt x="335756" y="85814"/>
                </a:cubicBezTo>
                <a:lnTo>
                  <a:pt x="308342" y="85814"/>
                </a:lnTo>
                <a:cubicBezTo>
                  <a:pt x="299055" y="37862"/>
                  <a:pt x="279856" y="-14198"/>
                  <a:pt x="247352" y="-14198"/>
                </a:cubicBezTo>
                <a:cubicBezTo>
                  <a:pt x="238780" y="-14198"/>
                  <a:pt x="230386" y="-10716"/>
                  <a:pt x="222796" y="-6876"/>
                </a:cubicBezTo>
                <a:cubicBezTo>
                  <a:pt x="215473" y="-3215"/>
                  <a:pt x="206365" y="89"/>
                  <a:pt x="200025" y="89"/>
                </a:cubicBezTo>
                <a:cubicBezTo>
                  <a:pt x="193685" y="89"/>
                  <a:pt x="184577" y="-3215"/>
                  <a:pt x="177254" y="-6876"/>
                </a:cubicBezTo>
                <a:cubicBezTo>
                  <a:pt x="169664" y="-10805"/>
                  <a:pt x="161270" y="-14287"/>
                  <a:pt x="152698" y="-14287"/>
                </a:cubicBezTo>
                <a:close/>
                <a:moveTo>
                  <a:pt x="236369" y="418267"/>
                </a:moveTo>
                <a:lnTo>
                  <a:pt x="214223" y="354955"/>
                </a:lnTo>
                <a:lnTo>
                  <a:pt x="239137" y="325934"/>
                </a:lnTo>
                <a:cubicBezTo>
                  <a:pt x="241548" y="323076"/>
                  <a:pt x="242887" y="319504"/>
                  <a:pt x="242887" y="315754"/>
                </a:cubicBezTo>
                <a:cubicBezTo>
                  <a:pt x="242887" y="307092"/>
                  <a:pt x="235922" y="300127"/>
                  <a:pt x="227261" y="300127"/>
                </a:cubicBezTo>
                <a:lnTo>
                  <a:pt x="172789" y="300127"/>
                </a:lnTo>
                <a:cubicBezTo>
                  <a:pt x="164128" y="300127"/>
                  <a:pt x="157162" y="307092"/>
                  <a:pt x="157162" y="315754"/>
                </a:cubicBezTo>
                <a:cubicBezTo>
                  <a:pt x="157162" y="319504"/>
                  <a:pt x="158502" y="323076"/>
                  <a:pt x="160913" y="325934"/>
                </a:cubicBezTo>
                <a:lnTo>
                  <a:pt x="185827" y="354955"/>
                </a:lnTo>
                <a:lnTo>
                  <a:pt x="163681" y="418267"/>
                </a:lnTo>
                <a:lnTo>
                  <a:pt x="112782" y="257175"/>
                </a:lnTo>
                <a:lnTo>
                  <a:pt x="144661" y="257175"/>
                </a:lnTo>
                <a:cubicBezTo>
                  <a:pt x="161092" y="266283"/>
                  <a:pt x="179933" y="271463"/>
                  <a:pt x="200025" y="271463"/>
                </a:cubicBezTo>
                <a:cubicBezTo>
                  <a:pt x="220117" y="271463"/>
                  <a:pt x="238958" y="266283"/>
                  <a:pt x="255389" y="257175"/>
                </a:cubicBezTo>
                <a:lnTo>
                  <a:pt x="287268" y="257175"/>
                </a:lnTo>
                <a:lnTo>
                  <a:pt x="236369" y="418267"/>
                </a:lnTo>
                <a:close/>
                <a:moveTo>
                  <a:pt x="200025" y="228600"/>
                </a:moveTo>
                <a:cubicBezTo>
                  <a:pt x="169039" y="228600"/>
                  <a:pt x="142696" y="208865"/>
                  <a:pt x="132784" y="181273"/>
                </a:cubicBezTo>
                <a:cubicBezTo>
                  <a:pt x="137874" y="184130"/>
                  <a:pt x="143768" y="185738"/>
                  <a:pt x="150019" y="185738"/>
                </a:cubicBezTo>
                <a:lnTo>
                  <a:pt x="161092" y="185738"/>
                </a:lnTo>
                <a:cubicBezTo>
                  <a:pt x="175826" y="185738"/>
                  <a:pt x="188863" y="176272"/>
                  <a:pt x="193506" y="162342"/>
                </a:cubicBezTo>
                <a:cubicBezTo>
                  <a:pt x="195560" y="156091"/>
                  <a:pt x="204401" y="156091"/>
                  <a:pt x="206454" y="162342"/>
                </a:cubicBezTo>
                <a:cubicBezTo>
                  <a:pt x="211098" y="176272"/>
                  <a:pt x="224224" y="185738"/>
                  <a:pt x="238869" y="185738"/>
                </a:cubicBezTo>
                <a:lnTo>
                  <a:pt x="249942" y="185738"/>
                </a:lnTo>
                <a:cubicBezTo>
                  <a:pt x="256193" y="185738"/>
                  <a:pt x="262086" y="184130"/>
                  <a:pt x="267176" y="181273"/>
                </a:cubicBezTo>
                <a:cubicBezTo>
                  <a:pt x="257264" y="208865"/>
                  <a:pt x="230922" y="228600"/>
                  <a:pt x="199936" y="2286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994040" y="2184400"/>
            <a:ext cx="220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JNIEnv线程绑定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26416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JNIEnv指针严格线程私有，通过在每次JNI调用入口获取当前线程的JNIEnv，避免多线程并发调用导致的崩溃。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1016000"/>
            <a:ext cx="3695700" cy="5588000"/>
          </a:xfrm>
          <a:custGeom>
            <a:avLst/>
            <a:gdLst/>
            <a:ahLst/>
            <a:cxnLst/>
            <a:rect l="l" t="t" r="r" b="b"/>
            <a:pathLst>
              <a:path w="3695700" h="558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5486405"/>
                </a:lnTo>
                <a:cubicBezTo>
                  <a:pt x="3695700" y="5542514"/>
                  <a:pt x="3650214" y="5588000"/>
                  <a:pt x="3594105" y="5588000"/>
                </a:cubicBezTo>
                <a:lnTo>
                  <a:pt x="101595" y="5588000"/>
                </a:lnTo>
                <a:cubicBezTo>
                  <a:pt x="45486" y="5588000"/>
                  <a:pt x="0" y="5542514"/>
                  <a:pt x="0" y="548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689600" y="1219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810250" y="1397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65187" y="-22235"/>
                </a:moveTo>
                <a:cubicBezTo>
                  <a:pt x="56793" y="-30629"/>
                  <a:pt x="43220" y="-30629"/>
                  <a:pt x="34915" y="-22235"/>
                </a:cubicBezTo>
                <a:cubicBezTo>
                  <a:pt x="26610" y="-13841"/>
                  <a:pt x="26521" y="-268"/>
                  <a:pt x="34826" y="8126"/>
                </a:cubicBezTo>
                <a:lnTo>
                  <a:pt x="506313" y="479614"/>
                </a:lnTo>
                <a:cubicBezTo>
                  <a:pt x="514707" y="488007"/>
                  <a:pt x="528280" y="488007"/>
                  <a:pt x="536585" y="479614"/>
                </a:cubicBezTo>
                <a:cubicBezTo>
                  <a:pt x="544890" y="471220"/>
                  <a:pt x="544979" y="457646"/>
                  <a:pt x="536585" y="449342"/>
                </a:cubicBezTo>
                <a:lnTo>
                  <a:pt x="287357" y="200025"/>
                </a:lnTo>
                <a:cubicBezTo>
                  <a:pt x="337899" y="199132"/>
                  <a:pt x="378619" y="157877"/>
                  <a:pt x="378619" y="107156"/>
                </a:cubicBezTo>
                <a:cubicBezTo>
                  <a:pt x="378619" y="55900"/>
                  <a:pt x="337006" y="14288"/>
                  <a:pt x="285750" y="14288"/>
                </a:cubicBezTo>
                <a:cubicBezTo>
                  <a:pt x="235029" y="14288"/>
                  <a:pt x="193774" y="55007"/>
                  <a:pt x="192881" y="105549"/>
                </a:cubicBezTo>
                <a:lnTo>
                  <a:pt x="65187" y="-22235"/>
                </a:lnTo>
                <a:close/>
                <a:moveTo>
                  <a:pt x="457200" y="257175"/>
                </a:moveTo>
                <a:cubicBezTo>
                  <a:pt x="441841" y="257175"/>
                  <a:pt x="427107" y="260211"/>
                  <a:pt x="413712" y="265748"/>
                </a:cubicBezTo>
                <a:lnTo>
                  <a:pt x="565517" y="417552"/>
                </a:lnTo>
                <a:cubicBezTo>
                  <a:pt x="569268" y="412730"/>
                  <a:pt x="571500" y="406658"/>
                  <a:pt x="571500" y="400050"/>
                </a:cubicBezTo>
                <a:lnTo>
                  <a:pt x="571500" y="371475"/>
                </a:lnTo>
                <a:cubicBezTo>
                  <a:pt x="571500" y="308342"/>
                  <a:pt x="520333" y="257175"/>
                  <a:pt x="457200" y="257175"/>
                </a:cubicBezTo>
                <a:close/>
                <a:moveTo>
                  <a:pt x="53489" y="87243"/>
                </a:moveTo>
                <a:cubicBezTo>
                  <a:pt x="34290" y="98405"/>
                  <a:pt x="21431" y="119122"/>
                  <a:pt x="21431" y="142875"/>
                </a:cubicBezTo>
                <a:cubicBezTo>
                  <a:pt x="21431" y="178415"/>
                  <a:pt x="50185" y="207169"/>
                  <a:pt x="85725" y="207169"/>
                </a:cubicBezTo>
                <a:cubicBezTo>
                  <a:pt x="109478" y="207169"/>
                  <a:pt x="130195" y="194310"/>
                  <a:pt x="141357" y="175111"/>
                </a:cubicBezTo>
                <a:lnTo>
                  <a:pt x="53489" y="87243"/>
                </a:lnTo>
                <a:close/>
                <a:moveTo>
                  <a:pt x="223421" y="257175"/>
                </a:moveTo>
                <a:cubicBezTo>
                  <a:pt x="175736" y="280303"/>
                  <a:pt x="142875" y="329238"/>
                  <a:pt x="142875" y="385763"/>
                </a:cubicBezTo>
                <a:lnTo>
                  <a:pt x="142875" y="400050"/>
                </a:lnTo>
                <a:cubicBezTo>
                  <a:pt x="142875" y="415856"/>
                  <a:pt x="155644" y="428625"/>
                  <a:pt x="171450" y="428625"/>
                </a:cubicBezTo>
                <a:lnTo>
                  <a:pt x="394871" y="428625"/>
                </a:lnTo>
                <a:lnTo>
                  <a:pt x="223421" y="257175"/>
                </a:lnTo>
                <a:close/>
                <a:moveTo>
                  <a:pt x="114300" y="257175"/>
                </a:moveTo>
                <a:cubicBezTo>
                  <a:pt x="51167" y="257175"/>
                  <a:pt x="0" y="308342"/>
                  <a:pt x="0" y="371475"/>
                </a:cubicBezTo>
                <a:lnTo>
                  <a:pt x="0" y="400050"/>
                </a:lnTo>
                <a:cubicBezTo>
                  <a:pt x="0" y="415856"/>
                  <a:pt x="12769" y="428625"/>
                  <a:pt x="28575" y="428625"/>
                </a:cubicBezTo>
                <a:lnTo>
                  <a:pt x="105995" y="428625"/>
                </a:lnTo>
                <a:cubicBezTo>
                  <a:pt x="102156" y="419874"/>
                  <a:pt x="100013" y="410230"/>
                  <a:pt x="100013" y="400050"/>
                </a:cubicBezTo>
                <a:lnTo>
                  <a:pt x="100013" y="385763"/>
                </a:lnTo>
                <a:cubicBezTo>
                  <a:pt x="100013" y="338257"/>
                  <a:pt x="117872" y="294858"/>
                  <a:pt x="147251" y="261997"/>
                </a:cubicBezTo>
                <a:cubicBezTo>
                  <a:pt x="136803" y="258872"/>
                  <a:pt x="125730" y="257175"/>
                  <a:pt x="114300" y="257175"/>
                </a:cubicBezTo>
                <a:close/>
                <a:moveTo>
                  <a:pt x="550069" y="142875"/>
                </a:moveTo>
                <a:cubicBezTo>
                  <a:pt x="550069" y="107390"/>
                  <a:pt x="521260" y="78581"/>
                  <a:pt x="485775" y="78581"/>
                </a:cubicBezTo>
                <a:cubicBezTo>
                  <a:pt x="450290" y="78581"/>
                  <a:pt x="421481" y="107390"/>
                  <a:pt x="421481" y="142875"/>
                </a:cubicBezTo>
                <a:cubicBezTo>
                  <a:pt x="421481" y="178360"/>
                  <a:pt x="450290" y="207169"/>
                  <a:pt x="485775" y="207169"/>
                </a:cubicBezTo>
                <a:cubicBezTo>
                  <a:pt x="521260" y="207169"/>
                  <a:pt x="550069" y="178360"/>
                  <a:pt x="550069" y="142875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Text 9"/>
          <p:cNvSpPr/>
          <p:nvPr/>
        </p:nvSpPr>
        <p:spPr>
          <a:xfrm>
            <a:off x="5156200" y="21844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共享数据保护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53467" y="2641600"/>
            <a:ext cx="32893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C++ Service类的数据库连接池使用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互斥锁(std::mutex)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保护，确保并发调用时数据一致性。只读查询不加锁，提升并发读性能。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534" y="1016000"/>
            <a:ext cx="3695700" cy="5588000"/>
          </a:xfrm>
          <a:custGeom>
            <a:avLst/>
            <a:gdLst/>
            <a:ahLst/>
            <a:cxnLst/>
            <a:rect l="l" t="t" r="r" b="b"/>
            <a:pathLst>
              <a:path w="3695700" h="558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5486405"/>
                </a:lnTo>
                <a:cubicBezTo>
                  <a:pt x="3695700" y="5542514"/>
                  <a:pt x="3650214" y="5588000"/>
                  <a:pt x="3594105" y="5588000"/>
                </a:cubicBezTo>
                <a:lnTo>
                  <a:pt x="101595" y="5588000"/>
                </a:lnTo>
                <a:cubicBezTo>
                  <a:pt x="45486" y="5588000"/>
                  <a:pt x="0" y="5542514"/>
                  <a:pt x="0" y="548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9685867" y="1219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863667" y="139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25628" y="57150"/>
                  <a:pt x="0" y="82778"/>
                  <a:pt x="0" y="114300"/>
                </a:cubicBezTo>
                <a:lnTo>
                  <a:pt x="0" y="120908"/>
                </a:lnTo>
                <a:cubicBezTo>
                  <a:pt x="0" y="126980"/>
                  <a:pt x="3929" y="132159"/>
                  <a:pt x="9019" y="135463"/>
                </a:cubicBezTo>
                <a:cubicBezTo>
                  <a:pt x="20806" y="143143"/>
                  <a:pt x="28575" y="156359"/>
                  <a:pt x="28575" y="171450"/>
                </a:cubicBezTo>
                <a:cubicBezTo>
                  <a:pt x="28575" y="186541"/>
                  <a:pt x="20806" y="199757"/>
                  <a:pt x="9019" y="207437"/>
                </a:cubicBezTo>
                <a:cubicBezTo>
                  <a:pt x="3929" y="210741"/>
                  <a:pt x="0" y="215920"/>
                  <a:pt x="0" y="221992"/>
                </a:cubicBezTo>
                <a:lnTo>
                  <a:pt x="0" y="271463"/>
                </a:lnTo>
                <a:lnTo>
                  <a:pt x="457200" y="271463"/>
                </a:lnTo>
                <a:lnTo>
                  <a:pt x="457200" y="221992"/>
                </a:lnTo>
                <a:cubicBezTo>
                  <a:pt x="457200" y="215920"/>
                  <a:pt x="453271" y="210741"/>
                  <a:pt x="448181" y="207437"/>
                </a:cubicBezTo>
                <a:cubicBezTo>
                  <a:pt x="436394" y="199757"/>
                  <a:pt x="428625" y="186541"/>
                  <a:pt x="428625" y="171450"/>
                </a:cubicBezTo>
                <a:cubicBezTo>
                  <a:pt x="428625" y="156359"/>
                  <a:pt x="436394" y="143143"/>
                  <a:pt x="448181" y="135463"/>
                </a:cubicBezTo>
                <a:cubicBezTo>
                  <a:pt x="453271" y="132159"/>
                  <a:pt x="457200" y="126980"/>
                  <a:pt x="457200" y="120908"/>
                </a:cubicBezTo>
                <a:lnTo>
                  <a:pt x="457200" y="114300"/>
                </a:lnTo>
                <a:cubicBezTo>
                  <a:pt x="457200" y="82778"/>
                  <a:pt x="431572" y="57150"/>
                  <a:pt x="400050" y="57150"/>
                </a:cubicBezTo>
                <a:lnTo>
                  <a:pt x="57150" y="57150"/>
                </a:lnTo>
                <a:close/>
                <a:moveTo>
                  <a:pt x="457200" y="371475"/>
                </a:moveTo>
                <a:lnTo>
                  <a:pt x="457200" y="314325"/>
                </a:lnTo>
                <a:lnTo>
                  <a:pt x="0" y="314325"/>
                </a:lnTo>
                <a:lnTo>
                  <a:pt x="0" y="371475"/>
                </a:lnTo>
                <a:cubicBezTo>
                  <a:pt x="0" y="387281"/>
                  <a:pt x="12769" y="400050"/>
                  <a:pt x="28575" y="400050"/>
                </a:cubicBezTo>
                <a:lnTo>
                  <a:pt x="85725" y="400050"/>
                </a:lnTo>
                <a:lnTo>
                  <a:pt x="85725" y="378619"/>
                </a:lnTo>
                <a:cubicBezTo>
                  <a:pt x="85725" y="366742"/>
                  <a:pt x="95280" y="357188"/>
                  <a:pt x="107156" y="357188"/>
                </a:cubicBezTo>
                <a:cubicBezTo>
                  <a:pt x="119033" y="357188"/>
                  <a:pt x="128588" y="366742"/>
                  <a:pt x="128588" y="378619"/>
                </a:cubicBezTo>
                <a:lnTo>
                  <a:pt x="128588" y="400050"/>
                </a:lnTo>
                <a:lnTo>
                  <a:pt x="207169" y="400050"/>
                </a:lnTo>
                <a:lnTo>
                  <a:pt x="207169" y="378619"/>
                </a:lnTo>
                <a:cubicBezTo>
                  <a:pt x="207169" y="366742"/>
                  <a:pt x="216724" y="357188"/>
                  <a:pt x="228600" y="357188"/>
                </a:cubicBezTo>
                <a:cubicBezTo>
                  <a:pt x="240476" y="357188"/>
                  <a:pt x="250031" y="366742"/>
                  <a:pt x="250031" y="378619"/>
                </a:cubicBezTo>
                <a:lnTo>
                  <a:pt x="250031" y="400050"/>
                </a:lnTo>
                <a:lnTo>
                  <a:pt x="328613" y="400050"/>
                </a:lnTo>
                <a:lnTo>
                  <a:pt x="328613" y="378619"/>
                </a:lnTo>
                <a:cubicBezTo>
                  <a:pt x="328613" y="366742"/>
                  <a:pt x="338167" y="357188"/>
                  <a:pt x="350044" y="357188"/>
                </a:cubicBezTo>
                <a:cubicBezTo>
                  <a:pt x="361920" y="357188"/>
                  <a:pt x="371475" y="366742"/>
                  <a:pt x="371475" y="378619"/>
                </a:cubicBezTo>
                <a:lnTo>
                  <a:pt x="371475" y="400050"/>
                </a:ln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lose/>
                <a:moveTo>
                  <a:pt x="142875" y="142875"/>
                </a:moveTo>
                <a:lnTo>
                  <a:pt x="142875" y="200025"/>
                </a:lnTo>
                <a:cubicBezTo>
                  <a:pt x="142875" y="215831"/>
                  <a:pt x="130106" y="228600"/>
                  <a:pt x="114300" y="228600"/>
                </a:cubicBezTo>
                <a:cubicBezTo>
                  <a:pt x="98494" y="228600"/>
                  <a:pt x="85725" y="215831"/>
                  <a:pt x="85725" y="200025"/>
                </a:cubicBezTo>
                <a:lnTo>
                  <a:pt x="85725" y="142875"/>
                </a:lnTo>
                <a:cubicBezTo>
                  <a:pt x="85725" y="127069"/>
                  <a:pt x="98494" y="114300"/>
                  <a:pt x="114300" y="114300"/>
                </a:cubicBezTo>
                <a:cubicBezTo>
                  <a:pt x="130106" y="114300"/>
                  <a:pt x="142875" y="127069"/>
                  <a:pt x="142875" y="142875"/>
                </a:cubicBezTo>
                <a:close/>
                <a:moveTo>
                  <a:pt x="257175" y="142875"/>
                </a:moveTo>
                <a:lnTo>
                  <a:pt x="257175" y="200025"/>
                </a:lnTo>
                <a:cubicBezTo>
                  <a:pt x="257175" y="215831"/>
                  <a:pt x="244406" y="228600"/>
                  <a:pt x="228600" y="228600"/>
                </a:cubicBezTo>
                <a:cubicBezTo>
                  <a:pt x="212794" y="228600"/>
                  <a:pt x="200025" y="215831"/>
                  <a:pt x="200025" y="200025"/>
                </a:cubicBezTo>
                <a:lnTo>
                  <a:pt x="200025" y="142875"/>
                </a:lnTo>
                <a:cubicBezTo>
                  <a:pt x="200025" y="127069"/>
                  <a:pt x="212794" y="114300"/>
                  <a:pt x="228600" y="114300"/>
                </a:cubicBezTo>
                <a:cubicBezTo>
                  <a:pt x="244406" y="114300"/>
                  <a:pt x="257175" y="127069"/>
                  <a:pt x="257175" y="142875"/>
                </a:cubicBezTo>
                <a:close/>
                <a:moveTo>
                  <a:pt x="371475" y="142875"/>
                </a:moveTo>
                <a:lnTo>
                  <a:pt x="371475" y="200025"/>
                </a:lnTo>
                <a:cubicBezTo>
                  <a:pt x="371475" y="215831"/>
                  <a:pt x="358706" y="228600"/>
                  <a:pt x="342900" y="228600"/>
                </a:cubicBezTo>
                <a:cubicBezTo>
                  <a:pt x="327094" y="228600"/>
                  <a:pt x="314325" y="215831"/>
                  <a:pt x="314325" y="200025"/>
                </a:cubicBezTo>
                <a:lnTo>
                  <a:pt x="314325" y="142875"/>
                </a:lnTo>
                <a:cubicBezTo>
                  <a:pt x="314325" y="127069"/>
                  <a:pt x="327094" y="114300"/>
                  <a:pt x="342900" y="114300"/>
                </a:cubicBezTo>
                <a:cubicBezTo>
                  <a:pt x="358706" y="114300"/>
                  <a:pt x="371475" y="127069"/>
                  <a:pt x="371475" y="14287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7" name="Text 14"/>
          <p:cNvSpPr/>
          <p:nvPr/>
        </p:nvSpPr>
        <p:spPr>
          <a:xfrm>
            <a:off x="9152467" y="21844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引用管理优化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49734" y="26416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使用JNI局部引用存储临时Java对象，方法返回前统一释放。测试连续运行12小时无内存泄漏，进程内存占用稳定。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Netty性能调优：线程池与事件循环重构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386373" y="1447800"/>
            <a:ext cx="4546600" cy="1574800"/>
          </a:xfrm>
          <a:custGeom>
            <a:avLst/>
            <a:gdLst/>
            <a:ahLst/>
            <a:cxnLst/>
            <a:rect l="l" t="t" r="r" b="b"/>
            <a:pathLst>
              <a:path w="4546600" h="1574800">
                <a:moveTo>
                  <a:pt x="101606" y="0"/>
                </a:moveTo>
                <a:lnTo>
                  <a:pt x="4444994" y="0"/>
                </a:lnTo>
                <a:cubicBezTo>
                  <a:pt x="4501109" y="0"/>
                  <a:pt x="4546600" y="45491"/>
                  <a:pt x="4546600" y="101606"/>
                </a:cubicBezTo>
                <a:lnTo>
                  <a:pt x="4546600" y="1473194"/>
                </a:lnTo>
                <a:cubicBezTo>
                  <a:pt x="4546600" y="1529309"/>
                  <a:pt x="4501109" y="1574800"/>
                  <a:pt x="4444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7589573" y="1651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线程池配置优化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89573" y="2057400"/>
            <a:ext cx="4140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BossGroup线程数设为1，WorkerGroup线程数根据CPU核心数动态配置(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CPU * 2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)，最大化利用CPU资源。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86373" y="3225800"/>
            <a:ext cx="4546600" cy="1320800"/>
          </a:xfrm>
          <a:custGeom>
            <a:avLst/>
            <a:gdLst/>
            <a:ahLst/>
            <a:cxnLst/>
            <a:rect l="l" t="t" r="r" b="b"/>
            <a:pathLst>
              <a:path w="4546600" h="1320800">
                <a:moveTo>
                  <a:pt x="101596" y="0"/>
                </a:moveTo>
                <a:lnTo>
                  <a:pt x="4445004" y="0"/>
                </a:lnTo>
                <a:cubicBezTo>
                  <a:pt x="4501114" y="0"/>
                  <a:pt x="4546600" y="45486"/>
                  <a:pt x="4546600" y="101596"/>
                </a:cubicBezTo>
                <a:lnTo>
                  <a:pt x="4546600" y="1219204"/>
                </a:lnTo>
                <a:cubicBezTo>
                  <a:pt x="4546600" y="1275314"/>
                  <a:pt x="4501114" y="1320800"/>
                  <a:pt x="4445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589573" y="3429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TCP参数调优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89573" y="3835400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SO_KEEPALIVE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保持长连接，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TCP_NODELAY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禁用Nagle算法降低延迟。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386373" y="4749800"/>
            <a:ext cx="4546600" cy="1320800"/>
          </a:xfrm>
          <a:custGeom>
            <a:avLst/>
            <a:gdLst/>
            <a:ahLst/>
            <a:cxnLst/>
            <a:rect l="l" t="t" r="r" b="b"/>
            <a:pathLst>
              <a:path w="4546600" h="1320800">
                <a:moveTo>
                  <a:pt x="101596" y="0"/>
                </a:moveTo>
                <a:lnTo>
                  <a:pt x="4445004" y="0"/>
                </a:lnTo>
                <a:cubicBezTo>
                  <a:pt x="4501114" y="0"/>
                  <a:pt x="4546600" y="45486"/>
                  <a:pt x="4546600" y="101596"/>
                </a:cubicBezTo>
                <a:lnTo>
                  <a:pt x="4546600" y="1219204"/>
                </a:lnTo>
                <a:cubicBezTo>
                  <a:pt x="4546600" y="1275314"/>
                  <a:pt x="4501114" y="1320800"/>
                  <a:pt x="4445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589573" y="4953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编解码器优化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89573" y="5359400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使用StringDecoder和StringEncoder基于UTF-8编解码，避免重复转换，提升处理效率。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Qt客户端跨平台通信：协议兼容实践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037556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342356" y="246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419100"/>
                </a:lnTo>
                <a:cubicBezTo>
                  <a:pt x="0" y="461129"/>
                  <a:pt x="34171" y="495300"/>
                  <a:pt x="76200" y="495300"/>
                </a:cubicBezTo>
                <a:lnTo>
                  <a:pt x="247650" y="495300"/>
                </a:lnTo>
                <a:lnTo>
                  <a:pt x="228600" y="552450"/>
                </a:lnTo>
                <a:lnTo>
                  <a:pt x="142875" y="552450"/>
                </a:lnTo>
                <a:cubicBezTo>
                  <a:pt x="127040" y="552450"/>
                  <a:pt x="114300" y="565190"/>
                  <a:pt x="114300" y="581025"/>
                </a:cubicBezTo>
                <a:cubicBezTo>
                  <a:pt x="114300" y="596860"/>
                  <a:pt x="127040" y="609600"/>
                  <a:pt x="142875" y="609600"/>
                </a:cubicBezTo>
                <a:lnTo>
                  <a:pt x="466725" y="609600"/>
                </a:lnTo>
                <a:cubicBezTo>
                  <a:pt x="482560" y="609600"/>
                  <a:pt x="495300" y="596860"/>
                  <a:pt x="495300" y="581025"/>
                </a:cubicBezTo>
                <a:cubicBezTo>
                  <a:pt x="495300" y="565190"/>
                  <a:pt x="482560" y="552450"/>
                  <a:pt x="466725" y="552450"/>
                </a:cubicBezTo>
                <a:lnTo>
                  <a:pt x="381000" y="552450"/>
                </a:lnTo>
                <a:lnTo>
                  <a:pt x="361950" y="495300"/>
                </a:lnTo>
                <a:lnTo>
                  <a:pt x="533400" y="495300"/>
                </a:lnTo>
                <a:cubicBezTo>
                  <a:pt x="575429" y="495300"/>
                  <a:pt x="609600" y="461129"/>
                  <a:pt x="609600" y="419100"/>
                </a:cubicBezTo>
                <a:lnTo>
                  <a:pt x="609600" y="114300"/>
                </a:lnTo>
                <a:cubicBezTo>
                  <a:pt x="609600" y="72271"/>
                  <a:pt x="575429" y="38100"/>
                  <a:pt x="533400" y="38100"/>
                </a:cubicBezTo>
                <a:lnTo>
                  <a:pt x="76200" y="38100"/>
                </a:lnTo>
                <a:close/>
                <a:moveTo>
                  <a:pt x="114300" y="114300"/>
                </a:moveTo>
                <a:lnTo>
                  <a:pt x="495300" y="114300"/>
                </a:lnTo>
                <a:cubicBezTo>
                  <a:pt x="516374" y="114300"/>
                  <a:pt x="533400" y="131326"/>
                  <a:pt x="533400" y="152400"/>
                </a:cubicBezTo>
                <a:lnTo>
                  <a:pt x="533400" y="342900"/>
                </a:lnTo>
                <a:cubicBezTo>
                  <a:pt x="533400" y="363974"/>
                  <a:pt x="516374" y="381000"/>
                  <a:pt x="495300" y="381000"/>
                </a:cubicBezTo>
                <a:lnTo>
                  <a:pt x="114300" y="381000"/>
                </a:lnTo>
                <a:cubicBezTo>
                  <a:pt x="93226" y="381000"/>
                  <a:pt x="76200" y="363974"/>
                  <a:pt x="76200" y="342900"/>
                </a:cubicBezTo>
                <a:lnTo>
                  <a:pt x="76200" y="152400"/>
                </a:lnTo>
                <a:cubicBezTo>
                  <a:pt x="76200" y="131326"/>
                  <a:pt x="93226" y="114300"/>
                  <a:pt x="114300" y="1143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Text 3"/>
          <p:cNvSpPr/>
          <p:nvPr/>
        </p:nvSpPr>
        <p:spPr>
          <a:xfrm>
            <a:off x="1875234" y="3479800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Qt 客户端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99823" y="38354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QTcpSocket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连接服务器，信号槽机制处理网络事件，避免阻塞主线程。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9468" y="2590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9" name="Shape 6"/>
          <p:cNvSpPr/>
          <p:nvPr/>
        </p:nvSpPr>
        <p:spPr>
          <a:xfrm>
            <a:off x="5908543" y="2806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112068"/>
                </a:moveTo>
                <a:lnTo>
                  <a:pt x="302568" y="183505"/>
                </a:lnTo>
                <a:cubicBezTo>
                  <a:pt x="295721" y="190351"/>
                  <a:pt x="285527" y="192360"/>
                  <a:pt x="276597" y="188640"/>
                </a:cubicBezTo>
                <a:cubicBezTo>
                  <a:pt x="267667" y="184919"/>
                  <a:pt x="261938" y="176287"/>
                  <a:pt x="261938" y="166688"/>
                </a:cubicBezTo>
                <a:lnTo>
                  <a:pt x="261938" y="119063"/>
                </a:lnTo>
                <a:lnTo>
                  <a:pt x="23812" y="119063"/>
                </a:lnTo>
                <a:cubicBezTo>
                  <a:pt x="10641" y="119063"/>
                  <a:pt x="0" y="108421"/>
                  <a:pt x="0" y="95250"/>
                </a:cubicBezTo>
                <a:cubicBezTo>
                  <a:pt x="0" y="82079"/>
                  <a:pt x="10641" y="71438"/>
                  <a:pt x="23812" y="71438"/>
                </a:cubicBezTo>
                <a:lnTo>
                  <a:pt x="261938" y="71438"/>
                </a:lnTo>
                <a:lnTo>
                  <a:pt x="261938" y="23812"/>
                </a:lnTo>
                <a:cubicBezTo>
                  <a:pt x="261938" y="14213"/>
                  <a:pt x="267742" y="5507"/>
                  <a:pt x="276671" y="1786"/>
                </a:cubicBezTo>
                <a:cubicBezTo>
                  <a:pt x="285601" y="-1935"/>
                  <a:pt x="295796" y="149"/>
                  <a:pt x="302642" y="6921"/>
                </a:cubicBezTo>
                <a:lnTo>
                  <a:pt x="374079" y="78358"/>
                </a:lnTo>
                <a:cubicBezTo>
                  <a:pt x="383381" y="87660"/>
                  <a:pt x="383381" y="102766"/>
                  <a:pt x="374079" y="112068"/>
                </a:cubicBezTo>
                <a:close/>
                <a:moveTo>
                  <a:pt x="78358" y="374005"/>
                </a:moveTo>
                <a:lnTo>
                  <a:pt x="6921" y="302568"/>
                </a:lnTo>
                <a:cubicBezTo>
                  <a:pt x="-2381" y="293266"/>
                  <a:pt x="-2381" y="278160"/>
                  <a:pt x="6921" y="268858"/>
                </a:cubicBezTo>
                <a:lnTo>
                  <a:pt x="78358" y="197421"/>
                </a:lnTo>
                <a:cubicBezTo>
                  <a:pt x="85204" y="190574"/>
                  <a:pt x="95399" y="188565"/>
                  <a:pt x="104329" y="192286"/>
                </a:cubicBezTo>
                <a:cubicBezTo>
                  <a:pt x="113258" y="196007"/>
                  <a:pt x="119063" y="204713"/>
                  <a:pt x="119063" y="214313"/>
                </a:cubicBezTo>
                <a:lnTo>
                  <a:pt x="119063" y="261938"/>
                </a:lnTo>
                <a:lnTo>
                  <a:pt x="357188" y="261938"/>
                </a:lnTo>
                <a:cubicBezTo>
                  <a:pt x="370359" y="261938"/>
                  <a:pt x="381000" y="272579"/>
                  <a:pt x="381000" y="285750"/>
                </a:cubicBezTo>
                <a:cubicBezTo>
                  <a:pt x="381000" y="298921"/>
                  <a:pt x="370359" y="309563"/>
                  <a:pt x="357188" y="309563"/>
                </a:cubicBezTo>
                <a:lnTo>
                  <a:pt x="119063" y="309563"/>
                </a:lnTo>
                <a:lnTo>
                  <a:pt x="119063" y="357188"/>
                </a:lnTo>
                <a:cubicBezTo>
                  <a:pt x="119063" y="366787"/>
                  <a:pt x="113258" y="375493"/>
                  <a:pt x="104329" y="379214"/>
                </a:cubicBezTo>
                <a:cubicBezTo>
                  <a:pt x="95399" y="382935"/>
                  <a:pt x="85204" y="380851"/>
                  <a:pt x="78358" y="3740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394061" y="3454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JSON 协议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32268" y="3708400"/>
            <a:ext cx="172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统一数据交换格式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934979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9277879" y="24638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190500"/>
                </a:lnTo>
                <a:cubicBezTo>
                  <a:pt x="0" y="232529"/>
                  <a:pt x="34171" y="266700"/>
                  <a:pt x="76200" y="266700"/>
                </a:cubicBezTo>
                <a:lnTo>
                  <a:pt x="457200" y="266700"/>
                </a:lnTo>
                <a:cubicBezTo>
                  <a:pt x="499229" y="266700"/>
                  <a:pt x="533400" y="232529"/>
                  <a:pt x="533400" y="190500"/>
                </a:cubicBezTo>
                <a:lnTo>
                  <a:pt x="533400" y="114300"/>
                </a:lnTo>
                <a:cubicBezTo>
                  <a:pt x="533400" y="72271"/>
                  <a:pt x="499229" y="38100"/>
                  <a:pt x="457200" y="38100"/>
                </a:cubicBezTo>
                <a:lnTo>
                  <a:pt x="76200" y="38100"/>
                </a:lnTo>
                <a:close/>
                <a:moveTo>
                  <a:pt x="333375" y="123825"/>
                </a:moveTo>
                <a:cubicBezTo>
                  <a:pt x="349146" y="123825"/>
                  <a:pt x="361950" y="136629"/>
                  <a:pt x="361950" y="152400"/>
                </a:cubicBezTo>
                <a:cubicBezTo>
                  <a:pt x="361950" y="168171"/>
                  <a:pt x="349146" y="180975"/>
                  <a:pt x="333375" y="180975"/>
                </a:cubicBezTo>
                <a:cubicBezTo>
                  <a:pt x="317604" y="180975"/>
                  <a:pt x="304800" y="168171"/>
                  <a:pt x="304800" y="152400"/>
                </a:cubicBezTo>
                <a:cubicBezTo>
                  <a:pt x="304800" y="136629"/>
                  <a:pt x="317604" y="123825"/>
                  <a:pt x="333375" y="123825"/>
                </a:cubicBezTo>
                <a:close/>
                <a:moveTo>
                  <a:pt x="400050" y="152400"/>
                </a:moveTo>
                <a:cubicBezTo>
                  <a:pt x="400050" y="136629"/>
                  <a:pt x="412854" y="123825"/>
                  <a:pt x="428625" y="123825"/>
                </a:cubicBezTo>
                <a:cubicBezTo>
                  <a:pt x="444396" y="123825"/>
                  <a:pt x="457200" y="136629"/>
                  <a:pt x="457200" y="152400"/>
                </a:cubicBezTo>
                <a:cubicBezTo>
                  <a:pt x="457200" y="168171"/>
                  <a:pt x="444396" y="180975"/>
                  <a:pt x="428625" y="180975"/>
                </a:cubicBezTo>
                <a:cubicBezTo>
                  <a:pt x="412854" y="180975"/>
                  <a:pt x="400050" y="168171"/>
                  <a:pt x="400050" y="152400"/>
                </a:cubicBezTo>
                <a:close/>
                <a:moveTo>
                  <a:pt x="76200" y="342900"/>
                </a:moveTo>
                <a:cubicBezTo>
                  <a:pt x="34171" y="342900"/>
                  <a:pt x="0" y="377071"/>
                  <a:pt x="0" y="4191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19100"/>
                </a:lnTo>
                <a:cubicBezTo>
                  <a:pt x="533400" y="377071"/>
                  <a:pt x="499229" y="342900"/>
                  <a:pt x="457200" y="342900"/>
                </a:cubicBezTo>
                <a:lnTo>
                  <a:pt x="76200" y="342900"/>
                </a:lnTo>
                <a:close/>
                <a:moveTo>
                  <a:pt x="333375" y="428625"/>
                </a:moveTo>
                <a:cubicBezTo>
                  <a:pt x="349146" y="428625"/>
                  <a:pt x="361950" y="441429"/>
                  <a:pt x="361950" y="457200"/>
                </a:cubicBezTo>
                <a:cubicBezTo>
                  <a:pt x="361950" y="472971"/>
                  <a:pt x="349146" y="485775"/>
                  <a:pt x="333375" y="485775"/>
                </a:cubicBezTo>
                <a:cubicBezTo>
                  <a:pt x="317604" y="485775"/>
                  <a:pt x="304800" y="472971"/>
                  <a:pt x="304800" y="457200"/>
                </a:cubicBezTo>
                <a:cubicBezTo>
                  <a:pt x="304800" y="441429"/>
                  <a:pt x="317604" y="428625"/>
                  <a:pt x="333375" y="428625"/>
                </a:cubicBezTo>
                <a:close/>
                <a:moveTo>
                  <a:pt x="400050" y="457200"/>
                </a:moveTo>
                <a:cubicBezTo>
                  <a:pt x="400050" y="441429"/>
                  <a:pt x="412854" y="428625"/>
                  <a:pt x="428625" y="428625"/>
                </a:cubicBezTo>
                <a:cubicBezTo>
                  <a:pt x="444396" y="428625"/>
                  <a:pt x="457200" y="441429"/>
                  <a:pt x="457200" y="457200"/>
                </a:cubicBezTo>
                <a:cubicBezTo>
                  <a:pt x="457200" y="472971"/>
                  <a:pt x="444396" y="485775"/>
                  <a:pt x="428625" y="485775"/>
                </a:cubicBezTo>
                <a:cubicBezTo>
                  <a:pt x="412854" y="485775"/>
                  <a:pt x="400050" y="472971"/>
                  <a:pt x="400050" y="45720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4" name="Text 11"/>
          <p:cNvSpPr/>
          <p:nvPr/>
        </p:nvSpPr>
        <p:spPr>
          <a:xfrm>
            <a:off x="8589831" y="3479800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Netty 服务器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97246" y="38354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客户端和服务端统一使用JSON格式交换数据，通过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nlohmann/json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Jackson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库解析。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5791200"/>
            <a:ext cx="11684000" cy="812800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3F4F6"/>
          </a:solidFill>
          <a:ln/>
          <a:effectLst>
            <a:outerShdw blurRad="50800" dist="25400" dir="5400000" algn="bl" rotWithShape="0">
              <a:srgbClr val="000000">
                <a:alpha val="5098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93183" y="5969000"/>
            <a:ext cx="744868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{"action": "login", "params": {"username": "user", "password": "pass"}}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014229" y="5969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Text 16"/>
          <p:cNvSpPr/>
          <p:nvPr/>
        </p:nvSpPr>
        <p:spPr>
          <a:xfrm>
            <a:off x="4189677" y="5969000"/>
            <a:ext cx="72551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{"success": true, "code": 200, "message": "OK", "data": {"userId": 1}}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项目成果交付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项目成果：八大核心模块全景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8128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各模块均提供完整CRUD及领域服务，采用统一RESTful规范与错误码体系，接口文档自动生成并与代码同步。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2700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333500" y="2044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504950" y="21971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8" name="Text 5"/>
          <p:cNvSpPr/>
          <p:nvPr/>
        </p:nvSpPr>
        <p:spPr>
          <a:xfrm>
            <a:off x="977900" y="27559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用户模块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25800" y="12700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305300" y="2044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419600" y="21971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33554" y="141208"/>
                </a:moveTo>
                <a:cubicBezTo>
                  <a:pt x="339745" y="148233"/>
                  <a:pt x="350401" y="149781"/>
                  <a:pt x="358438" y="144482"/>
                </a:cubicBezTo>
                <a:cubicBezTo>
                  <a:pt x="367189" y="138648"/>
                  <a:pt x="369570" y="126802"/>
                  <a:pt x="363736" y="118050"/>
                </a:cubicBezTo>
                <a:lnTo>
                  <a:pt x="335161" y="75188"/>
                </a:lnTo>
                <a:cubicBezTo>
                  <a:pt x="333494" y="72688"/>
                  <a:pt x="331232" y="70604"/>
                  <a:pt x="328553" y="69116"/>
                </a:cubicBezTo>
                <a:lnTo>
                  <a:pt x="209193" y="2798"/>
                </a:lnTo>
                <a:cubicBezTo>
                  <a:pt x="197703" y="-3572"/>
                  <a:pt x="183713" y="-3572"/>
                  <a:pt x="172164" y="2798"/>
                </a:cubicBezTo>
                <a:lnTo>
                  <a:pt x="52864" y="69056"/>
                </a:lnTo>
                <a:cubicBezTo>
                  <a:pt x="49649" y="70842"/>
                  <a:pt x="47089" y="73462"/>
                  <a:pt x="45363" y="76676"/>
                </a:cubicBezTo>
                <a:lnTo>
                  <a:pt x="16490" y="130195"/>
                </a:lnTo>
                <a:cubicBezTo>
                  <a:pt x="8989" y="144125"/>
                  <a:pt x="14228" y="161449"/>
                  <a:pt x="28158" y="168950"/>
                </a:cubicBezTo>
                <a:lnTo>
                  <a:pt x="47804" y="179487"/>
                </a:lnTo>
                <a:lnTo>
                  <a:pt x="47804" y="211217"/>
                </a:lnTo>
                <a:cubicBezTo>
                  <a:pt x="47804" y="224909"/>
                  <a:pt x="55185" y="237589"/>
                  <a:pt x="67092" y="244376"/>
                </a:cubicBezTo>
                <a:lnTo>
                  <a:pt x="171867" y="303728"/>
                </a:lnTo>
                <a:cubicBezTo>
                  <a:pt x="183535" y="310336"/>
                  <a:pt x="197763" y="310336"/>
                  <a:pt x="209431" y="303728"/>
                </a:cubicBezTo>
                <a:lnTo>
                  <a:pt x="314206" y="244376"/>
                </a:lnTo>
                <a:cubicBezTo>
                  <a:pt x="326172" y="237589"/>
                  <a:pt x="333494" y="224969"/>
                  <a:pt x="333494" y="211217"/>
                </a:cubicBezTo>
                <a:lnTo>
                  <a:pt x="333494" y="141268"/>
                </a:lnTo>
                <a:close/>
                <a:moveTo>
                  <a:pt x="190679" y="135374"/>
                </a:moveTo>
                <a:lnTo>
                  <a:pt x="101322" y="85725"/>
                </a:lnTo>
                <a:lnTo>
                  <a:pt x="190679" y="36076"/>
                </a:lnTo>
                <a:lnTo>
                  <a:pt x="280035" y="85725"/>
                </a:lnTo>
                <a:lnTo>
                  <a:pt x="190679" y="135374"/>
                </a:lnTo>
                <a:close/>
                <a:moveTo>
                  <a:pt x="165973" y="165259"/>
                </a:moveTo>
                <a:lnTo>
                  <a:pt x="153293" y="192762"/>
                </a:lnTo>
                <a:lnTo>
                  <a:pt x="54590" y="139898"/>
                </a:lnTo>
                <a:lnTo>
                  <a:pt x="69711" y="111800"/>
                </a:lnTo>
                <a:lnTo>
                  <a:pt x="165973" y="165259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Text 9"/>
          <p:cNvSpPr/>
          <p:nvPr/>
        </p:nvSpPr>
        <p:spPr>
          <a:xfrm>
            <a:off x="3949700" y="27559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商品模块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600" y="12700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277100" y="2044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7391400" y="21971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4288" y="-9525"/>
                </a:moveTo>
                <a:cubicBezTo>
                  <a:pt x="6370" y="-9525"/>
                  <a:pt x="0" y="-3155"/>
                  <a:pt x="0" y="4763"/>
                </a:cubicBezTo>
                <a:cubicBezTo>
                  <a:pt x="0" y="12680"/>
                  <a:pt x="6370" y="19050"/>
                  <a:pt x="14288" y="19050"/>
                </a:cubicBezTo>
                <a:lnTo>
                  <a:pt x="41255" y="19050"/>
                </a:lnTo>
                <a:cubicBezTo>
                  <a:pt x="43577" y="19050"/>
                  <a:pt x="45541" y="20717"/>
                  <a:pt x="45958" y="22979"/>
                </a:cubicBezTo>
                <a:lnTo>
                  <a:pt x="76974" y="193417"/>
                </a:lnTo>
                <a:cubicBezTo>
                  <a:pt x="80665" y="213777"/>
                  <a:pt x="98405" y="228600"/>
                  <a:pt x="119122" y="228600"/>
                </a:cubicBezTo>
                <a:lnTo>
                  <a:pt x="271463" y="228600"/>
                </a:lnTo>
                <a:cubicBezTo>
                  <a:pt x="279380" y="228600"/>
                  <a:pt x="285750" y="222230"/>
                  <a:pt x="285750" y="214313"/>
                </a:cubicBezTo>
                <a:cubicBezTo>
                  <a:pt x="285750" y="206395"/>
                  <a:pt x="279380" y="200025"/>
                  <a:pt x="271463" y="200025"/>
                </a:cubicBezTo>
                <a:lnTo>
                  <a:pt x="119122" y="200025"/>
                </a:lnTo>
                <a:cubicBezTo>
                  <a:pt x="112216" y="200025"/>
                  <a:pt x="106323" y="195084"/>
                  <a:pt x="105073" y="188297"/>
                </a:cubicBezTo>
                <a:lnTo>
                  <a:pt x="102037" y="171450"/>
                </a:lnTo>
                <a:lnTo>
                  <a:pt x="282773" y="171450"/>
                </a:lnTo>
                <a:cubicBezTo>
                  <a:pt x="301109" y="171450"/>
                  <a:pt x="316825" y="158413"/>
                  <a:pt x="320219" y="140375"/>
                </a:cubicBezTo>
                <a:lnTo>
                  <a:pt x="338673" y="41612"/>
                </a:lnTo>
                <a:cubicBezTo>
                  <a:pt x="340876" y="29885"/>
                  <a:pt x="331887" y="19050"/>
                  <a:pt x="319921" y="19050"/>
                </a:cubicBezTo>
                <a:lnTo>
                  <a:pt x="74235" y="19050"/>
                </a:lnTo>
                <a:lnTo>
                  <a:pt x="73997" y="17859"/>
                </a:lnTo>
                <a:cubicBezTo>
                  <a:pt x="71140" y="2024"/>
                  <a:pt x="57329" y="-9525"/>
                  <a:pt x="41196" y="-9525"/>
                </a:cubicBezTo>
                <a:lnTo>
                  <a:pt x="14288" y="-9525"/>
                </a:lnTo>
                <a:close/>
                <a:moveTo>
                  <a:pt x="123825" y="304800"/>
                </a:moveTo>
                <a:cubicBezTo>
                  <a:pt x="139596" y="304800"/>
                  <a:pt x="152400" y="291996"/>
                  <a:pt x="152400" y="276225"/>
                </a:cubicBezTo>
                <a:cubicBezTo>
                  <a:pt x="152400" y="260454"/>
                  <a:pt x="139596" y="247650"/>
                  <a:pt x="123825" y="247650"/>
                </a:cubicBezTo>
                <a:cubicBezTo>
                  <a:pt x="108054" y="247650"/>
                  <a:pt x="95250" y="260454"/>
                  <a:pt x="95250" y="276225"/>
                </a:cubicBezTo>
                <a:cubicBezTo>
                  <a:pt x="95250" y="291996"/>
                  <a:pt x="108054" y="304800"/>
                  <a:pt x="123825" y="304800"/>
                </a:cubicBezTo>
                <a:close/>
                <a:moveTo>
                  <a:pt x="257175" y="304800"/>
                </a:moveTo>
                <a:cubicBezTo>
                  <a:pt x="272946" y="304800"/>
                  <a:pt x="285750" y="291996"/>
                  <a:pt x="285750" y="276225"/>
                </a:cubicBezTo>
                <a:cubicBezTo>
                  <a:pt x="285750" y="260454"/>
                  <a:pt x="272946" y="247650"/>
                  <a:pt x="257175" y="247650"/>
                </a:cubicBezTo>
                <a:cubicBezTo>
                  <a:pt x="241404" y="247650"/>
                  <a:pt x="228600" y="260454"/>
                  <a:pt x="228600" y="276225"/>
                </a:cubicBezTo>
                <a:cubicBezTo>
                  <a:pt x="228600" y="291996"/>
                  <a:pt x="241404" y="304800"/>
                  <a:pt x="257175" y="30480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Text 13"/>
          <p:cNvSpPr/>
          <p:nvPr/>
        </p:nvSpPr>
        <p:spPr>
          <a:xfrm>
            <a:off x="6921500" y="27559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订单模块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169400" y="12700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10248900" y="2044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10401300" y="2197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76200"/>
                </a:moveTo>
                <a:lnTo>
                  <a:pt x="0" y="95250"/>
                </a:lnTo>
                <a:lnTo>
                  <a:pt x="304800" y="95250"/>
                </a:lnTo>
                <a:lnTo>
                  <a:pt x="304800" y="76200"/>
                </a:lnTo>
                <a:cubicBezTo>
                  <a:pt x="304800" y="55185"/>
                  <a:pt x="287715" y="38100"/>
                  <a:pt x="266700" y="38100"/>
                </a:cubicBezTo>
                <a:lnTo>
                  <a:pt x="38100" y="38100"/>
                </a:lnTo>
                <a:cubicBezTo>
                  <a:pt x="17085" y="38100"/>
                  <a:pt x="0" y="55185"/>
                  <a:pt x="0" y="76200"/>
                </a:cubicBezTo>
                <a:close/>
                <a:moveTo>
                  <a:pt x="0" y="123825"/>
                </a:move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23825"/>
                </a:lnTo>
                <a:lnTo>
                  <a:pt x="0" y="123825"/>
                </a:lnTo>
                <a:close/>
                <a:moveTo>
                  <a:pt x="38100" y="214313"/>
                </a:moveTo>
                <a:cubicBezTo>
                  <a:pt x="38100" y="206395"/>
                  <a:pt x="44470" y="200025"/>
                  <a:pt x="52388" y="200025"/>
                </a:cubicBezTo>
                <a:lnTo>
                  <a:pt x="80962" y="200025"/>
                </a:lnTo>
                <a:cubicBezTo>
                  <a:pt x="88880" y="200025"/>
                  <a:pt x="95250" y="206395"/>
                  <a:pt x="95250" y="214313"/>
                </a:cubicBezTo>
                <a:cubicBezTo>
                  <a:pt x="95250" y="222230"/>
                  <a:pt x="88880" y="228600"/>
                  <a:pt x="80962" y="228600"/>
                </a:cubicBezTo>
                <a:lnTo>
                  <a:pt x="52388" y="228600"/>
                </a:lnTo>
                <a:cubicBezTo>
                  <a:pt x="44470" y="228600"/>
                  <a:pt x="38100" y="222230"/>
                  <a:pt x="38100" y="214313"/>
                </a:cubicBezTo>
                <a:close/>
                <a:moveTo>
                  <a:pt x="123825" y="214313"/>
                </a:moveTo>
                <a:cubicBezTo>
                  <a:pt x="123825" y="206395"/>
                  <a:pt x="130195" y="200025"/>
                  <a:pt x="138113" y="200025"/>
                </a:cubicBezTo>
                <a:lnTo>
                  <a:pt x="176212" y="200025"/>
                </a:lnTo>
                <a:cubicBezTo>
                  <a:pt x="184130" y="200025"/>
                  <a:pt x="190500" y="206395"/>
                  <a:pt x="190500" y="214313"/>
                </a:cubicBezTo>
                <a:cubicBezTo>
                  <a:pt x="190500" y="222230"/>
                  <a:pt x="184130" y="228600"/>
                  <a:pt x="176212" y="228600"/>
                </a:cubicBezTo>
                <a:lnTo>
                  <a:pt x="138113" y="228600"/>
                </a:lnTo>
                <a:cubicBezTo>
                  <a:pt x="130195" y="228600"/>
                  <a:pt x="123825" y="222230"/>
                  <a:pt x="123825" y="214313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0" name="Text 17"/>
          <p:cNvSpPr/>
          <p:nvPr/>
        </p:nvSpPr>
        <p:spPr>
          <a:xfrm>
            <a:off x="9893300" y="27559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支付模块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54000" y="40386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1333500" y="481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1466850" y="49657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84594"/>
                </a:move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cubicBezTo>
                  <a:pt x="29587" y="304800"/>
                  <a:pt x="38100" y="296287"/>
                  <a:pt x="38100" y="285750"/>
                </a:cubicBezTo>
                <a:lnTo>
                  <a:pt x="38100" y="142875"/>
                </a:lnTo>
                <a:cubicBezTo>
                  <a:pt x="38100" y="132338"/>
                  <a:pt x="46613" y="123825"/>
                  <a:pt x="57150" y="123825"/>
                </a:cubicBezTo>
                <a:lnTo>
                  <a:pt x="285750" y="123825"/>
                </a:lnTo>
                <a:cubicBezTo>
                  <a:pt x="296287" y="123825"/>
                  <a:pt x="304800" y="132338"/>
                  <a:pt x="304800" y="142875"/>
                </a:cubicBezTo>
                <a:lnTo>
                  <a:pt x="304800" y="285750"/>
                </a:lnTo>
                <a:cubicBezTo>
                  <a:pt x="304800" y="296287"/>
                  <a:pt x="313313" y="304800"/>
                  <a:pt x="323850" y="304800"/>
                </a:cubicBezTo>
                <a:cubicBezTo>
                  <a:pt x="334387" y="304800"/>
                  <a:pt x="342900" y="296287"/>
                  <a:pt x="342900" y="285750"/>
                </a:cubicBezTo>
                <a:lnTo>
                  <a:pt x="342900" y="84594"/>
                </a:lnTo>
                <a:cubicBezTo>
                  <a:pt x="342900" y="68223"/>
                  <a:pt x="332423" y="53638"/>
                  <a:pt x="316825" y="48458"/>
                </a:cubicBezTo>
                <a:lnTo>
                  <a:pt x="180499" y="3036"/>
                </a:lnTo>
                <a:cubicBezTo>
                  <a:pt x="174605" y="1072"/>
                  <a:pt x="168295" y="1072"/>
                  <a:pt x="162401" y="3036"/>
                </a:cubicBezTo>
                <a:lnTo>
                  <a:pt x="26075" y="48458"/>
                </a:lnTo>
                <a:cubicBezTo>
                  <a:pt x="10478" y="53638"/>
                  <a:pt x="0" y="68223"/>
                  <a:pt x="0" y="84594"/>
                </a:cubicBezTo>
                <a:close/>
                <a:moveTo>
                  <a:pt x="276225" y="152400"/>
                </a:moveTo>
                <a:lnTo>
                  <a:pt x="66675" y="152400"/>
                </a:lnTo>
                <a:lnTo>
                  <a:pt x="66675" y="190500"/>
                </a:lnTo>
                <a:lnTo>
                  <a:pt x="276225" y="190500"/>
                </a:lnTo>
                <a:lnTo>
                  <a:pt x="276225" y="152400"/>
                </a:lnTo>
                <a:close/>
                <a:moveTo>
                  <a:pt x="66675" y="247650"/>
                </a:moveTo>
                <a:lnTo>
                  <a:pt x="276225" y="247650"/>
                </a:lnTo>
                <a:lnTo>
                  <a:pt x="276225" y="209550"/>
                </a:lnTo>
                <a:lnTo>
                  <a:pt x="66675" y="209550"/>
                </a:lnTo>
                <a:lnTo>
                  <a:pt x="66675" y="247650"/>
                </a:lnTo>
                <a:close/>
                <a:moveTo>
                  <a:pt x="276225" y="266700"/>
                </a:moveTo>
                <a:lnTo>
                  <a:pt x="66675" y="266700"/>
                </a:lnTo>
                <a:lnTo>
                  <a:pt x="66675" y="304800"/>
                </a:lnTo>
                <a:lnTo>
                  <a:pt x="276225" y="304800"/>
                </a:lnTo>
                <a:lnTo>
                  <a:pt x="276225" y="26670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4" name="Text 21"/>
          <p:cNvSpPr/>
          <p:nvPr/>
        </p:nvSpPr>
        <p:spPr>
          <a:xfrm>
            <a:off x="977900" y="55245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库存模块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225800" y="40386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3"/>
          <p:cNvSpPr/>
          <p:nvPr/>
        </p:nvSpPr>
        <p:spPr>
          <a:xfrm>
            <a:off x="4305300" y="481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4438650" y="49657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76200"/>
                </a:moveTo>
                <a:cubicBezTo>
                  <a:pt x="0" y="55185"/>
                  <a:pt x="17085" y="38100"/>
                  <a:pt x="38100" y="38100"/>
                </a:cubicBezTo>
                <a:lnTo>
                  <a:pt x="304800" y="38100"/>
                </a:lnTo>
                <a:cubicBezTo>
                  <a:pt x="325815" y="38100"/>
                  <a:pt x="342900" y="55185"/>
                  <a:pt x="342900" y="76200"/>
                </a:cubicBezTo>
                <a:lnTo>
                  <a:pt x="342900" y="114300"/>
                </a:lnTo>
                <a:cubicBezTo>
                  <a:pt x="342900" y="119539"/>
                  <a:pt x="338495" y="123646"/>
                  <a:pt x="333554" y="125373"/>
                </a:cubicBezTo>
                <a:cubicBezTo>
                  <a:pt x="322362" y="129242"/>
                  <a:pt x="314325" y="139898"/>
                  <a:pt x="314325" y="152400"/>
                </a:cubicBezTo>
                <a:cubicBezTo>
                  <a:pt x="314325" y="164902"/>
                  <a:pt x="322362" y="175558"/>
                  <a:pt x="333554" y="179427"/>
                </a:cubicBezTo>
                <a:cubicBezTo>
                  <a:pt x="338495" y="181154"/>
                  <a:pt x="342900" y="185261"/>
                  <a:pt x="342900" y="190500"/>
                </a:cubicBezTo>
                <a:lnTo>
                  <a:pt x="342900" y="228600"/>
                </a:lnTo>
                <a:cubicBezTo>
                  <a:pt x="342900" y="249615"/>
                  <a:pt x="325815" y="266700"/>
                  <a:pt x="304800" y="266700"/>
                </a:cubicBezTo>
                <a:lnTo>
                  <a:pt x="38100" y="266700"/>
                </a:lnTo>
                <a:cubicBezTo>
                  <a:pt x="17085" y="266700"/>
                  <a:pt x="0" y="249615"/>
                  <a:pt x="0" y="228600"/>
                </a:cubicBezTo>
                <a:lnTo>
                  <a:pt x="0" y="190500"/>
                </a:lnTo>
                <a:cubicBezTo>
                  <a:pt x="0" y="185261"/>
                  <a:pt x="4405" y="181154"/>
                  <a:pt x="9346" y="179427"/>
                </a:cubicBezTo>
                <a:cubicBezTo>
                  <a:pt x="20538" y="175558"/>
                  <a:pt x="28575" y="164902"/>
                  <a:pt x="28575" y="152400"/>
                </a:cubicBezTo>
                <a:cubicBezTo>
                  <a:pt x="28575" y="139898"/>
                  <a:pt x="20538" y="129242"/>
                  <a:pt x="9346" y="125373"/>
                </a:cubicBezTo>
                <a:cubicBezTo>
                  <a:pt x="4405" y="123646"/>
                  <a:pt x="0" y="119539"/>
                  <a:pt x="0" y="11430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8" name="Text 25"/>
          <p:cNvSpPr/>
          <p:nvPr/>
        </p:nvSpPr>
        <p:spPr>
          <a:xfrm>
            <a:off x="3848100" y="55245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优惠券模块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197600" y="40386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7"/>
          <p:cNvSpPr/>
          <p:nvPr/>
        </p:nvSpPr>
        <p:spPr>
          <a:xfrm>
            <a:off x="7277100" y="481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7429500" y="4965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38100"/>
                </a:moveTo>
                <a:cubicBezTo>
                  <a:pt x="12799" y="38100"/>
                  <a:pt x="0" y="50899"/>
                  <a:pt x="0" y="66675"/>
                </a:cubicBezTo>
                <a:cubicBezTo>
                  <a:pt x="0" y="75664"/>
                  <a:pt x="4227" y="84118"/>
                  <a:pt x="11430" y="89535"/>
                </a:cubicBezTo>
                <a:lnTo>
                  <a:pt x="135255" y="182404"/>
                </a:lnTo>
                <a:cubicBezTo>
                  <a:pt x="145435" y="190024"/>
                  <a:pt x="159365" y="190024"/>
                  <a:pt x="169545" y="182404"/>
                </a:cubicBezTo>
                <a:lnTo>
                  <a:pt x="293370" y="89535"/>
                </a:lnTo>
                <a:cubicBezTo>
                  <a:pt x="300573" y="84118"/>
                  <a:pt x="304800" y="75664"/>
                  <a:pt x="304800" y="66675"/>
                </a:cubicBezTo>
                <a:cubicBezTo>
                  <a:pt x="304800" y="50899"/>
                  <a:pt x="292001" y="38100"/>
                  <a:pt x="276225" y="38100"/>
                </a:cubicBezTo>
                <a:lnTo>
                  <a:pt x="28575" y="38100"/>
                </a:lnTo>
                <a:close/>
                <a:moveTo>
                  <a:pt x="0" y="116681"/>
                </a:move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6681"/>
                </a:lnTo>
                <a:lnTo>
                  <a:pt x="186690" y="205264"/>
                </a:lnTo>
                <a:cubicBezTo>
                  <a:pt x="166390" y="220504"/>
                  <a:pt x="138410" y="220504"/>
                  <a:pt x="118110" y="205264"/>
                </a:cubicBezTo>
                <a:lnTo>
                  <a:pt x="0" y="116681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32" name="Text 29"/>
          <p:cNvSpPr/>
          <p:nvPr/>
        </p:nvSpPr>
        <p:spPr>
          <a:xfrm>
            <a:off x="6921500" y="55245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消息模块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169400" y="4038600"/>
            <a:ext cx="2768600" cy="2565400"/>
          </a:xfrm>
          <a:custGeom>
            <a:avLst/>
            <a:gdLst/>
            <a:ahLst/>
            <a:cxnLst/>
            <a:rect l="l" t="t" r="r" b="b"/>
            <a:pathLst>
              <a:path w="2768600" h="25654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463810"/>
                </a:lnTo>
                <a:cubicBezTo>
                  <a:pt x="2768600" y="2519917"/>
                  <a:pt x="2723117" y="2565400"/>
                  <a:pt x="2667010" y="2565400"/>
                </a:cubicBezTo>
                <a:lnTo>
                  <a:pt x="101590" y="2565400"/>
                </a:lnTo>
                <a:cubicBezTo>
                  <a:pt x="45483" y="2565400"/>
                  <a:pt x="0" y="2519917"/>
                  <a:pt x="0" y="24638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1"/>
          <p:cNvSpPr/>
          <p:nvPr/>
        </p:nvSpPr>
        <p:spPr>
          <a:xfrm>
            <a:off x="10248900" y="481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10382250" y="49657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36" name="Text 33"/>
          <p:cNvSpPr/>
          <p:nvPr/>
        </p:nvSpPr>
        <p:spPr>
          <a:xfrm>
            <a:off x="9893300" y="55245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后台管理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总结：技术亮点与业务价值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3759200" cy="2844800"/>
          </a:xfrm>
          <a:custGeom>
            <a:avLst/>
            <a:gdLst/>
            <a:ahLst/>
            <a:cxnLst/>
            <a:rect l="l" t="t" r="r" b="b"/>
            <a:pathLst>
              <a:path w="3759200" h="2844800">
                <a:moveTo>
                  <a:pt x="101588" y="0"/>
                </a:moveTo>
                <a:lnTo>
                  <a:pt x="3657612" y="0"/>
                </a:lnTo>
                <a:cubicBezTo>
                  <a:pt x="3713718" y="0"/>
                  <a:pt x="3759200" y="45482"/>
                  <a:pt x="3759200" y="101588"/>
                </a:cubicBezTo>
                <a:lnTo>
                  <a:pt x="3759200" y="2743212"/>
                </a:lnTo>
                <a:cubicBezTo>
                  <a:pt x="3759200" y="2799318"/>
                  <a:pt x="3713718" y="2844800"/>
                  <a:pt x="36576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12192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高性能架构保障业务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1676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JNI调用C++实现数据库操作性能提升，Netty异步通信支持高并发，为秒杀、促销等核心场景提供技术基础。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16400" y="1016000"/>
            <a:ext cx="3759200" cy="2844800"/>
          </a:xfrm>
          <a:custGeom>
            <a:avLst/>
            <a:gdLst/>
            <a:ahLst/>
            <a:cxnLst/>
            <a:rect l="l" t="t" r="r" b="b"/>
            <a:pathLst>
              <a:path w="3759200" h="2844800">
                <a:moveTo>
                  <a:pt x="101588" y="0"/>
                </a:moveTo>
                <a:lnTo>
                  <a:pt x="3657612" y="0"/>
                </a:lnTo>
                <a:cubicBezTo>
                  <a:pt x="3713718" y="0"/>
                  <a:pt x="3759200" y="45482"/>
                  <a:pt x="3759200" y="101588"/>
                </a:cubicBezTo>
                <a:lnTo>
                  <a:pt x="3759200" y="2743212"/>
                </a:lnTo>
                <a:cubicBezTo>
                  <a:pt x="3759200" y="2799318"/>
                  <a:pt x="3713718" y="2844800"/>
                  <a:pt x="36576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419600" y="12192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完整功能覆盖业务流程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19600" y="1676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从用户注册到商品浏览、加购、下单、支付、评价，形成完整闭环，覆盖电商核心交易链路。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78800" y="1016000"/>
            <a:ext cx="3759200" cy="2844800"/>
          </a:xfrm>
          <a:custGeom>
            <a:avLst/>
            <a:gdLst/>
            <a:ahLst/>
            <a:cxnLst/>
            <a:rect l="l" t="t" r="r" b="b"/>
            <a:pathLst>
              <a:path w="3759200" h="2844800">
                <a:moveTo>
                  <a:pt x="101588" y="0"/>
                </a:moveTo>
                <a:lnTo>
                  <a:pt x="3657612" y="0"/>
                </a:lnTo>
                <a:cubicBezTo>
                  <a:pt x="3713718" y="0"/>
                  <a:pt x="3759200" y="45482"/>
                  <a:pt x="3759200" y="101588"/>
                </a:cubicBezTo>
                <a:lnTo>
                  <a:pt x="3759200" y="2743212"/>
                </a:lnTo>
                <a:cubicBezTo>
                  <a:pt x="3759200" y="2799318"/>
                  <a:pt x="3713718" y="2844800"/>
                  <a:pt x="36576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382000" y="12192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规范设计保证可维护性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82000" y="1676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三层分离架构、统一错误码、Maven依赖管理，使系统具备良好的可扩展性和可维护性。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064000"/>
            <a:ext cx="11684000" cy="2540000"/>
          </a:xfrm>
          <a:custGeom>
            <a:avLst/>
            <a:gdLst/>
            <a:ahLst/>
            <a:cxnLst/>
            <a:rect l="l" t="t" r="r" b="b"/>
            <a:pathLst>
              <a:path w="11684000" h="254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2438400"/>
                </a:lnTo>
                <a:cubicBezTo>
                  <a:pt x="11684000" y="2494475"/>
                  <a:pt x="11638475" y="2540000"/>
                  <a:pt x="115824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3F4F6"/>
          </a:solidFill>
          <a:ln/>
          <a:effectLst>
            <a:outerShdw blurRad="50800" dist="25400" dir="5400000" algn="bl" rotWithShape="0">
              <a:srgbClr val="000000">
                <a:alpha val="5098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1280054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470554" y="5029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65378" y="186273"/>
                </a:moveTo>
                <a:cubicBezTo>
                  <a:pt x="171212" y="182285"/>
                  <a:pt x="179308" y="178832"/>
                  <a:pt x="179308" y="178832"/>
                </a:cubicBezTo>
                <a:cubicBezTo>
                  <a:pt x="179308" y="178832"/>
                  <a:pt x="156270" y="182999"/>
                  <a:pt x="133350" y="184904"/>
                </a:cubicBezTo>
                <a:cubicBezTo>
                  <a:pt x="105311" y="187226"/>
                  <a:pt x="75188" y="187702"/>
                  <a:pt x="60067" y="185678"/>
                </a:cubicBezTo>
                <a:cubicBezTo>
                  <a:pt x="24289" y="180915"/>
                  <a:pt x="79712" y="167759"/>
                  <a:pt x="79712" y="167759"/>
                </a:cubicBezTo>
                <a:cubicBezTo>
                  <a:pt x="79712" y="167759"/>
                  <a:pt x="58222" y="166330"/>
                  <a:pt x="31730" y="179070"/>
                </a:cubicBezTo>
                <a:cubicBezTo>
                  <a:pt x="476" y="194191"/>
                  <a:pt x="109121" y="201097"/>
                  <a:pt x="165378" y="186273"/>
                </a:cubicBezTo>
                <a:close/>
                <a:moveTo>
                  <a:pt x="114538" y="167164"/>
                </a:moveTo>
                <a:cubicBezTo>
                  <a:pt x="103227" y="141744"/>
                  <a:pt x="65068" y="119420"/>
                  <a:pt x="114538" y="80367"/>
                </a:cubicBezTo>
                <a:cubicBezTo>
                  <a:pt x="176272" y="31671"/>
                  <a:pt x="144601" y="0"/>
                  <a:pt x="144601" y="0"/>
                </a:cubicBezTo>
                <a:cubicBezTo>
                  <a:pt x="157401" y="50304"/>
                  <a:pt x="99596" y="65544"/>
                  <a:pt x="78700" y="96798"/>
                </a:cubicBezTo>
                <a:cubicBezTo>
                  <a:pt x="64472" y="118170"/>
                  <a:pt x="85665" y="141089"/>
                  <a:pt x="114538" y="167164"/>
                </a:cubicBezTo>
                <a:close/>
                <a:moveTo>
                  <a:pt x="182761" y="62270"/>
                </a:moveTo>
                <a:cubicBezTo>
                  <a:pt x="182820" y="62270"/>
                  <a:pt x="78462" y="88344"/>
                  <a:pt x="128290" y="145733"/>
                </a:cubicBezTo>
                <a:cubicBezTo>
                  <a:pt x="142994" y="162639"/>
                  <a:pt x="124420" y="177879"/>
                  <a:pt x="124420" y="177879"/>
                </a:cubicBezTo>
                <a:cubicBezTo>
                  <a:pt x="124420" y="177879"/>
                  <a:pt x="161746" y="158591"/>
                  <a:pt x="144601" y="134481"/>
                </a:cubicBezTo>
                <a:cubicBezTo>
                  <a:pt x="128588" y="111978"/>
                  <a:pt x="116324" y="100786"/>
                  <a:pt x="182761" y="62270"/>
                </a:cubicBezTo>
                <a:close/>
                <a:moveTo>
                  <a:pt x="179130" y="223302"/>
                </a:moveTo>
                <a:cubicBezTo>
                  <a:pt x="178832" y="223897"/>
                  <a:pt x="178415" y="224373"/>
                  <a:pt x="177939" y="224850"/>
                </a:cubicBezTo>
                <a:cubicBezTo>
                  <a:pt x="254318" y="204788"/>
                  <a:pt x="226219" y="154067"/>
                  <a:pt x="189726" y="166926"/>
                </a:cubicBezTo>
                <a:cubicBezTo>
                  <a:pt x="187762" y="167640"/>
                  <a:pt x="186035" y="168950"/>
                  <a:pt x="184845" y="170676"/>
                </a:cubicBezTo>
                <a:cubicBezTo>
                  <a:pt x="186988" y="169902"/>
                  <a:pt x="189190" y="169307"/>
                  <a:pt x="191393" y="168890"/>
                </a:cubicBezTo>
                <a:cubicBezTo>
                  <a:pt x="209848" y="165021"/>
                  <a:pt x="236339" y="193596"/>
                  <a:pt x="179130" y="223302"/>
                </a:cubicBezTo>
                <a:close/>
                <a:moveTo>
                  <a:pt x="207169" y="260390"/>
                </a:moveTo>
                <a:cubicBezTo>
                  <a:pt x="207169" y="260390"/>
                  <a:pt x="215801" y="267474"/>
                  <a:pt x="197703" y="273010"/>
                </a:cubicBezTo>
                <a:cubicBezTo>
                  <a:pt x="163235" y="283428"/>
                  <a:pt x="54352" y="286583"/>
                  <a:pt x="24110" y="273427"/>
                </a:cubicBezTo>
                <a:cubicBezTo>
                  <a:pt x="13216" y="268724"/>
                  <a:pt x="33635" y="262116"/>
                  <a:pt x="40065" y="260747"/>
                </a:cubicBezTo>
                <a:cubicBezTo>
                  <a:pt x="46732" y="259318"/>
                  <a:pt x="50602" y="259556"/>
                  <a:pt x="50602" y="259556"/>
                </a:cubicBezTo>
                <a:cubicBezTo>
                  <a:pt x="38517" y="251043"/>
                  <a:pt x="-27563" y="276285"/>
                  <a:pt x="17026" y="283488"/>
                </a:cubicBezTo>
                <a:cubicBezTo>
                  <a:pt x="138589" y="303252"/>
                  <a:pt x="238720" y="274618"/>
                  <a:pt x="207169" y="260390"/>
                </a:cubicBezTo>
                <a:close/>
                <a:moveTo>
                  <a:pt x="74116" y="235744"/>
                </a:moveTo>
                <a:cubicBezTo>
                  <a:pt x="27265" y="248841"/>
                  <a:pt x="102632" y="275868"/>
                  <a:pt x="162282" y="250329"/>
                </a:cubicBezTo>
                <a:cubicBezTo>
                  <a:pt x="156448" y="248067"/>
                  <a:pt x="150852" y="245328"/>
                  <a:pt x="145494" y="242114"/>
                </a:cubicBezTo>
                <a:cubicBezTo>
                  <a:pt x="118884" y="247174"/>
                  <a:pt x="106561" y="247531"/>
                  <a:pt x="82391" y="244793"/>
                </a:cubicBezTo>
                <a:cubicBezTo>
                  <a:pt x="62448" y="242530"/>
                  <a:pt x="74116" y="235744"/>
                  <a:pt x="74116" y="235744"/>
                </a:cubicBezTo>
                <a:close/>
                <a:moveTo>
                  <a:pt x="181154" y="293608"/>
                </a:moveTo>
                <a:cubicBezTo>
                  <a:pt x="134303" y="302419"/>
                  <a:pt x="76498" y="301407"/>
                  <a:pt x="42267" y="295751"/>
                </a:cubicBezTo>
                <a:cubicBezTo>
                  <a:pt x="42267" y="295692"/>
                  <a:pt x="49292" y="301526"/>
                  <a:pt x="85368" y="303848"/>
                </a:cubicBezTo>
                <a:cubicBezTo>
                  <a:pt x="140256" y="307360"/>
                  <a:pt x="224552" y="301883"/>
                  <a:pt x="226516" y="275927"/>
                </a:cubicBezTo>
                <a:cubicBezTo>
                  <a:pt x="226516" y="275927"/>
                  <a:pt x="222706" y="285750"/>
                  <a:pt x="181154" y="293608"/>
                </a:cubicBezTo>
                <a:close/>
                <a:moveTo>
                  <a:pt x="155198" y="210145"/>
                </a:moveTo>
                <a:cubicBezTo>
                  <a:pt x="119955" y="216932"/>
                  <a:pt x="99536" y="216753"/>
                  <a:pt x="73759" y="214074"/>
                </a:cubicBezTo>
                <a:cubicBezTo>
                  <a:pt x="53816" y="211991"/>
                  <a:pt x="66854" y="202347"/>
                  <a:pt x="66854" y="202347"/>
                </a:cubicBezTo>
                <a:cubicBezTo>
                  <a:pt x="15180" y="219492"/>
                  <a:pt x="95548" y="238899"/>
                  <a:pt x="167759" y="217765"/>
                </a:cubicBezTo>
                <a:cubicBezTo>
                  <a:pt x="163116" y="216098"/>
                  <a:pt x="158829" y="213539"/>
                  <a:pt x="155198" y="21014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6" name="Text 13"/>
          <p:cNvSpPr/>
          <p:nvPr/>
        </p:nvSpPr>
        <p:spPr>
          <a:xfrm>
            <a:off x="1026054" y="5537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535495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649795" y="5029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9" name="Text 16"/>
          <p:cNvSpPr/>
          <p:nvPr/>
        </p:nvSpPr>
        <p:spPr>
          <a:xfrm>
            <a:off x="3281495" y="5537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C++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90936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5943336" y="502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09550"/>
                </a:lnTo>
                <a:cubicBezTo>
                  <a:pt x="0" y="230565"/>
                  <a:pt x="17085" y="247650"/>
                  <a:pt x="38100" y="247650"/>
                </a:cubicBezTo>
                <a:lnTo>
                  <a:pt x="123825" y="247650"/>
                </a:lnTo>
                <a:lnTo>
                  <a:pt x="114300" y="276225"/>
                </a:lnTo>
                <a:lnTo>
                  <a:pt x="71438" y="276225"/>
                </a:lnTo>
                <a:cubicBezTo>
                  <a:pt x="63520" y="276225"/>
                  <a:pt x="57150" y="282595"/>
                  <a:pt x="57150" y="290513"/>
                </a:cubicBezTo>
                <a:cubicBezTo>
                  <a:pt x="57150" y="298430"/>
                  <a:pt x="63520" y="304800"/>
                  <a:pt x="71438" y="304800"/>
                </a:cubicBezTo>
                <a:lnTo>
                  <a:pt x="233363" y="304800"/>
                </a:lnTo>
                <a:cubicBezTo>
                  <a:pt x="241280" y="304800"/>
                  <a:pt x="247650" y="298430"/>
                  <a:pt x="247650" y="290513"/>
                </a:cubicBezTo>
                <a:cubicBezTo>
                  <a:pt x="247650" y="282595"/>
                  <a:pt x="241280" y="276225"/>
                  <a:pt x="233363" y="276225"/>
                </a:cubicBezTo>
                <a:lnTo>
                  <a:pt x="190500" y="276225"/>
                </a:lnTo>
                <a:lnTo>
                  <a:pt x="180975" y="247650"/>
                </a:lnTo>
                <a:lnTo>
                  <a:pt x="266700" y="247650"/>
                </a:lnTo>
                <a:cubicBezTo>
                  <a:pt x="287715" y="247650"/>
                  <a:pt x="304800" y="230565"/>
                  <a:pt x="304800" y="209550"/>
                </a:cubicBezTo>
                <a:lnTo>
                  <a:pt x="304800" y="57150"/>
                </a:lnTo>
                <a:cubicBezTo>
                  <a:pt x="304800" y="36135"/>
                  <a:pt x="287715" y="19050"/>
                  <a:pt x="266700" y="19050"/>
                </a:cubicBezTo>
                <a:lnTo>
                  <a:pt x="38100" y="19050"/>
                </a:lnTo>
                <a:close/>
                <a:moveTo>
                  <a:pt x="57150" y="57150"/>
                </a:moveTo>
                <a:lnTo>
                  <a:pt x="247650" y="57150"/>
                </a:lnTo>
                <a:cubicBezTo>
                  <a:pt x="258187" y="57150"/>
                  <a:pt x="266700" y="65663"/>
                  <a:pt x="266700" y="76200"/>
                </a:cubicBezTo>
                <a:lnTo>
                  <a:pt x="266700" y="171450"/>
                </a:lnTo>
                <a:cubicBezTo>
                  <a:pt x="266700" y="181987"/>
                  <a:pt x="258187" y="190500"/>
                  <a:pt x="247650" y="190500"/>
                </a:cubicBezTo>
                <a:lnTo>
                  <a:pt x="57150" y="190500"/>
                </a:lnTo>
                <a:cubicBezTo>
                  <a:pt x="46613" y="190500"/>
                  <a:pt x="38100" y="181987"/>
                  <a:pt x="38100" y="171450"/>
                </a:cubicBezTo>
                <a:lnTo>
                  <a:pt x="38100" y="76200"/>
                </a:lnTo>
                <a:cubicBezTo>
                  <a:pt x="38100" y="65663"/>
                  <a:pt x="46613" y="57150"/>
                  <a:pt x="57150" y="5715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2" name="Text 19"/>
          <p:cNvSpPr/>
          <p:nvPr/>
        </p:nvSpPr>
        <p:spPr>
          <a:xfrm>
            <a:off x="5536936" y="5537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Qt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046376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8198776" y="502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9069" y="-774"/>
                </a:moveTo>
                <a:cubicBezTo>
                  <a:pt x="158770" y="-6727"/>
                  <a:pt x="146030" y="-6727"/>
                  <a:pt x="135731" y="-774"/>
                </a:cubicBezTo>
                <a:lnTo>
                  <a:pt x="85606" y="28158"/>
                </a:lnTo>
                <a:cubicBezTo>
                  <a:pt x="75307" y="34111"/>
                  <a:pt x="68937" y="45125"/>
                  <a:pt x="68937" y="57031"/>
                </a:cubicBezTo>
                <a:lnTo>
                  <a:pt x="68937" y="117693"/>
                </a:lnTo>
                <a:lnTo>
                  <a:pt x="16371" y="148054"/>
                </a:lnTo>
                <a:cubicBezTo>
                  <a:pt x="6072" y="154007"/>
                  <a:pt x="-298" y="165021"/>
                  <a:pt x="-298" y="176927"/>
                </a:cubicBezTo>
                <a:lnTo>
                  <a:pt x="-298" y="234851"/>
                </a:lnTo>
                <a:cubicBezTo>
                  <a:pt x="-298" y="246757"/>
                  <a:pt x="6072" y="257770"/>
                  <a:pt x="16371" y="263723"/>
                </a:cubicBezTo>
                <a:lnTo>
                  <a:pt x="66556" y="292656"/>
                </a:lnTo>
                <a:cubicBezTo>
                  <a:pt x="76855" y="298609"/>
                  <a:pt x="89595" y="298609"/>
                  <a:pt x="99893" y="292656"/>
                </a:cubicBezTo>
                <a:lnTo>
                  <a:pt x="152460" y="262295"/>
                </a:lnTo>
                <a:lnTo>
                  <a:pt x="205026" y="292656"/>
                </a:lnTo>
                <a:cubicBezTo>
                  <a:pt x="215325" y="298609"/>
                  <a:pt x="228064" y="298609"/>
                  <a:pt x="238363" y="292656"/>
                </a:cubicBezTo>
                <a:lnTo>
                  <a:pt x="288429" y="263723"/>
                </a:lnTo>
                <a:cubicBezTo>
                  <a:pt x="298728" y="257770"/>
                  <a:pt x="305098" y="246757"/>
                  <a:pt x="305098" y="234851"/>
                </a:cubicBezTo>
                <a:lnTo>
                  <a:pt x="305098" y="176927"/>
                </a:lnTo>
                <a:cubicBezTo>
                  <a:pt x="305098" y="165021"/>
                  <a:pt x="298728" y="154007"/>
                  <a:pt x="288429" y="148054"/>
                </a:cubicBezTo>
                <a:lnTo>
                  <a:pt x="235863" y="117693"/>
                </a:lnTo>
                <a:lnTo>
                  <a:pt x="235863" y="57031"/>
                </a:lnTo>
                <a:cubicBezTo>
                  <a:pt x="235863" y="45125"/>
                  <a:pt x="229493" y="34111"/>
                  <a:pt x="219194" y="28158"/>
                </a:cubicBezTo>
                <a:lnTo>
                  <a:pt x="169069" y="-774"/>
                </a:lnTo>
                <a:close/>
                <a:moveTo>
                  <a:pt x="138113" y="174188"/>
                </a:moveTo>
                <a:lnTo>
                  <a:pt x="138113" y="237589"/>
                </a:lnTo>
                <a:lnTo>
                  <a:pt x="85546" y="267950"/>
                </a:lnTo>
                <a:cubicBezTo>
                  <a:pt x="84832" y="268367"/>
                  <a:pt x="83999" y="268605"/>
                  <a:pt x="83165" y="268605"/>
                </a:cubicBezTo>
                <a:lnTo>
                  <a:pt x="83165" y="205919"/>
                </a:lnTo>
                <a:lnTo>
                  <a:pt x="138113" y="174188"/>
                </a:lnTo>
                <a:close/>
                <a:moveTo>
                  <a:pt x="275868" y="174546"/>
                </a:moveTo>
                <a:cubicBezTo>
                  <a:pt x="276285" y="175260"/>
                  <a:pt x="276523" y="176093"/>
                  <a:pt x="276523" y="176927"/>
                </a:cubicBezTo>
                <a:lnTo>
                  <a:pt x="276523" y="234851"/>
                </a:lnTo>
                <a:cubicBezTo>
                  <a:pt x="276523" y="236577"/>
                  <a:pt x="275630" y="238125"/>
                  <a:pt x="274141" y="238958"/>
                </a:cubicBezTo>
                <a:lnTo>
                  <a:pt x="223957" y="267891"/>
                </a:lnTo>
                <a:cubicBezTo>
                  <a:pt x="223242" y="268307"/>
                  <a:pt x="222409" y="268545"/>
                  <a:pt x="221575" y="268545"/>
                </a:cubicBezTo>
                <a:lnTo>
                  <a:pt x="221575" y="205859"/>
                </a:lnTo>
                <a:lnTo>
                  <a:pt x="275868" y="174546"/>
                </a:lnTo>
                <a:close/>
                <a:moveTo>
                  <a:pt x="207347" y="57031"/>
                </a:moveTo>
                <a:lnTo>
                  <a:pt x="207347" y="117693"/>
                </a:lnTo>
                <a:lnTo>
                  <a:pt x="152400" y="149423"/>
                </a:lnTo>
                <a:lnTo>
                  <a:pt x="152400" y="86023"/>
                </a:lnTo>
                <a:lnTo>
                  <a:pt x="206692" y="54709"/>
                </a:lnTo>
                <a:cubicBezTo>
                  <a:pt x="207109" y="55424"/>
                  <a:pt x="207347" y="56257"/>
                  <a:pt x="207347" y="5709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5" name="Text 22"/>
          <p:cNvSpPr/>
          <p:nvPr/>
        </p:nvSpPr>
        <p:spPr>
          <a:xfrm>
            <a:off x="7792376" y="5537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Maven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301817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10473267" y="5029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8" name="Text 25"/>
          <p:cNvSpPr/>
          <p:nvPr/>
        </p:nvSpPr>
        <p:spPr>
          <a:xfrm>
            <a:off x="10047817" y="5537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Netty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9-d2sggvu1bb2p4onbon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汇报人：屈熙宸</a:t>
            </a:r>
            <a:endParaRPr lang="en-US" altLang="zh-CN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汇报日期：2025/10/16</a:t>
            </a:r>
            <a:endParaRPr lang="en-US" altLang="zh-CN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n00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6-d2sggsm1bb2p4onbon2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8" name="Shape 1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844550" y="2692400"/>
            <a:ext cx="2663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8" name="Shape 21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9" name="Text 22"/>
          <p:cNvSpPr/>
          <p:nvPr/>
        </p:nvSpPr>
        <p:spPr>
          <a:xfrm>
            <a:off x="474726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1849120"/>
            <a:ext cx="45377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架构设计优秀性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4314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6638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核心功能亮点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2010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4334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技术难点突破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39820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2144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</a:t>
            </a:r>
            <a:r>
              <a:rPr lang="zh-CN" alt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47364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49688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架构设计优秀性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三层分离架构：解耦与可扩展性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8128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通过清晰的层次划分，实现高内聚、低耦合的系统设计。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209800"/>
            <a:ext cx="3759200" cy="3556000"/>
          </a:xfrm>
          <a:custGeom>
            <a:avLst/>
            <a:gdLst/>
            <a:ahLst/>
            <a:cxnLst/>
            <a:rect l="l" t="t" r="r" b="b"/>
            <a:pathLst>
              <a:path w="3759200" h="3556000">
                <a:moveTo>
                  <a:pt x="152410" y="0"/>
                </a:moveTo>
                <a:lnTo>
                  <a:pt x="3606790" y="0"/>
                </a:lnTo>
                <a:cubicBezTo>
                  <a:pt x="3690964" y="0"/>
                  <a:pt x="3759200" y="68236"/>
                  <a:pt x="3759200" y="152410"/>
                </a:cubicBezTo>
                <a:lnTo>
                  <a:pt x="3759200" y="3403590"/>
                </a:lnTo>
                <a:cubicBezTo>
                  <a:pt x="3759200" y="3487764"/>
                  <a:pt x="3690964" y="3556000"/>
                  <a:pt x="36067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457200" y="2413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Shape 4"/>
          <p:cNvSpPr/>
          <p:nvPr/>
        </p:nvSpPr>
        <p:spPr>
          <a:xfrm>
            <a:off x="584200" y="254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17600" y="2489200"/>
            <a:ext cx="234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Qt客户端表示层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073400"/>
            <a:ext cx="33528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采用Qt 6.9.1构建跨平台桌面客户端，包含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8个核心界面模块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。通过QSS样式表实现界面美化，信号槽机制实现异步UI更新，与业务层完全解耦。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16400" y="2209800"/>
            <a:ext cx="3759200" cy="3556000"/>
          </a:xfrm>
          <a:custGeom>
            <a:avLst/>
            <a:gdLst/>
            <a:ahLst/>
            <a:cxnLst/>
            <a:rect l="l" t="t" r="r" b="b"/>
            <a:pathLst>
              <a:path w="3759200" h="3556000">
                <a:moveTo>
                  <a:pt x="152410" y="0"/>
                </a:moveTo>
                <a:lnTo>
                  <a:pt x="3606790" y="0"/>
                </a:lnTo>
                <a:cubicBezTo>
                  <a:pt x="3690964" y="0"/>
                  <a:pt x="3759200" y="68236"/>
                  <a:pt x="3759200" y="152410"/>
                </a:cubicBezTo>
                <a:lnTo>
                  <a:pt x="3759200" y="3403590"/>
                </a:lnTo>
                <a:cubicBezTo>
                  <a:pt x="3759200" y="3487764"/>
                  <a:pt x="3690964" y="3556000"/>
                  <a:pt x="36067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419600" y="2413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Shape 9"/>
          <p:cNvSpPr/>
          <p:nvPr/>
        </p:nvSpPr>
        <p:spPr>
          <a:xfrm>
            <a:off x="4514850" y="2540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5080000" y="2489200"/>
            <a:ext cx="283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C++ JNI业务逻辑层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19600" y="3073400"/>
            <a:ext cx="33528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核心业务代码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8194行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，封装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8大服务类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，继承统一接口，保证业务规则集中管理。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78800" y="2209800"/>
            <a:ext cx="3759200" cy="3556000"/>
          </a:xfrm>
          <a:custGeom>
            <a:avLst/>
            <a:gdLst/>
            <a:ahLst/>
            <a:cxnLst/>
            <a:rect l="l" t="t" r="r" b="b"/>
            <a:pathLst>
              <a:path w="3759200" h="3556000">
                <a:moveTo>
                  <a:pt x="152410" y="0"/>
                </a:moveTo>
                <a:lnTo>
                  <a:pt x="3606790" y="0"/>
                </a:lnTo>
                <a:cubicBezTo>
                  <a:pt x="3690964" y="0"/>
                  <a:pt x="3759200" y="68236"/>
                  <a:pt x="3759200" y="152410"/>
                </a:cubicBezTo>
                <a:lnTo>
                  <a:pt x="3759200" y="3403590"/>
                </a:lnTo>
                <a:cubicBezTo>
                  <a:pt x="3759200" y="3487764"/>
                  <a:pt x="3690964" y="3556000"/>
                  <a:pt x="36067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8382000" y="2413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7" name="Shape 14"/>
          <p:cNvSpPr/>
          <p:nvPr/>
        </p:nvSpPr>
        <p:spPr>
          <a:xfrm>
            <a:off x="8524875" y="2540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9042400" y="2489200"/>
            <a:ext cx="267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MySQL数据持久层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82000" y="3073400"/>
            <a:ext cx="33528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15张业务表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设计，采用utf8mb4字符集彻底解决中文乱码。通过索引优化查询性能，支持JSON字段存储商品规格等复杂数据。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Maven模块化：依赖清晰与高效构建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202267"/>
            <a:ext cx="4546600" cy="1320800"/>
          </a:xfrm>
          <a:custGeom>
            <a:avLst/>
            <a:gdLst/>
            <a:ahLst/>
            <a:cxnLst/>
            <a:rect l="l" t="t" r="r" b="b"/>
            <a:pathLst>
              <a:path w="4546600" h="1320800">
                <a:moveTo>
                  <a:pt x="101596" y="0"/>
                </a:moveTo>
                <a:lnTo>
                  <a:pt x="4445004" y="0"/>
                </a:lnTo>
                <a:cubicBezTo>
                  <a:pt x="4501114" y="0"/>
                  <a:pt x="4546600" y="45486"/>
                  <a:pt x="4546600" y="101596"/>
                </a:cubicBezTo>
                <a:lnTo>
                  <a:pt x="4546600" y="1219204"/>
                </a:lnTo>
                <a:cubicBezTo>
                  <a:pt x="4546600" y="1275314"/>
                  <a:pt x="4501114" y="1320800"/>
                  <a:pt x="4445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1405467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统一依赖管理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1811867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使用Maven管理Netty、Jackson等核心依赖，通过pom.xml配置JDK 21编译标准，避免版本冲突。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098800"/>
            <a:ext cx="4546600" cy="1320800"/>
          </a:xfrm>
          <a:custGeom>
            <a:avLst/>
            <a:gdLst/>
            <a:ahLst/>
            <a:cxnLst/>
            <a:rect l="l" t="t" r="r" b="b"/>
            <a:pathLst>
              <a:path w="4546600" h="1320800">
                <a:moveTo>
                  <a:pt x="101596" y="0"/>
                </a:moveTo>
                <a:lnTo>
                  <a:pt x="4445004" y="0"/>
                </a:lnTo>
                <a:cubicBezTo>
                  <a:pt x="4501114" y="0"/>
                  <a:pt x="4546600" y="45486"/>
                  <a:pt x="4546600" y="101596"/>
                </a:cubicBezTo>
                <a:lnTo>
                  <a:pt x="4546600" y="1219204"/>
                </a:lnTo>
                <a:cubicBezTo>
                  <a:pt x="4546600" y="1275314"/>
                  <a:pt x="4501114" y="1320800"/>
                  <a:pt x="4445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57200" y="3302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多目标构建支持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708400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配置插件支持多种启动方式，通过maven-shade-plugin打包生成可执行文件，实现一键部署。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4995334"/>
            <a:ext cx="4546600" cy="1320800"/>
          </a:xfrm>
          <a:custGeom>
            <a:avLst/>
            <a:gdLst/>
            <a:ahLst/>
            <a:cxnLst/>
            <a:rect l="l" t="t" r="r" b="b"/>
            <a:pathLst>
              <a:path w="4546600" h="1320800">
                <a:moveTo>
                  <a:pt x="101596" y="0"/>
                </a:moveTo>
                <a:lnTo>
                  <a:pt x="4445004" y="0"/>
                </a:lnTo>
                <a:cubicBezTo>
                  <a:pt x="4501114" y="0"/>
                  <a:pt x="4546600" y="45486"/>
                  <a:pt x="4546600" y="101596"/>
                </a:cubicBezTo>
                <a:lnTo>
                  <a:pt x="4546600" y="1219204"/>
                </a:lnTo>
                <a:cubicBezTo>
                  <a:pt x="4546600" y="1275314"/>
                  <a:pt x="4501114" y="1320800"/>
                  <a:pt x="4445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57200" y="5198534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测试框架集成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5604934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引入JUnit 5、Mockito、Testcontainers等完整测试套件，支持单元和集成测试，保证代码质量。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Netty异步通信：高并发底座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74800"/>
            <a:ext cx="5689600" cy="132080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778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基于Netty的TCP服务器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1844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采用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NioEventLoopGroup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事件循环模型，BossGroup负责连接接收，WorkerGroup负责I/O处理，支持多客户端并发连接。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098800"/>
            <a:ext cx="5689600" cy="132080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57200" y="3302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会话管理机制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7084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ConcurrentHashMap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维护ChannelId到UserSession的映射，每个连接独立跟踪用户状态，实现精细化权限控制。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4622800"/>
            <a:ext cx="5689600" cy="132080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57200" y="4826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协议设计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52324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</a:t>
            </a:r>
            <a:r>
              <a:rPr lang="en-US" sz="1400" dirty="0">
                <a:solidFill>
                  <a:srgbClr val="7097E5"/>
                </a:solidFill>
                <a:highlight>
                  <a:srgbClr val="7097E5">
                    <a:alpha val="3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DelimiterBasedFrameDecoder 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处理TCP粘包拆包，JSON格式传输数据，请求包含action字段路由到对应处理器。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23355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zh-CN" dirty="0"/>
              <a:t>C++</a:t>
            </a:r>
            <a:r>
              <a:rPr lang="zh-CN" altLang="en-US" dirty="0"/>
              <a:t>架构面向对象设计</a:t>
            </a:r>
          </a:p>
        </p:txBody>
      </p:sp>
      <p:sp>
        <p:nvSpPr>
          <p:cNvPr id="4" name="Shape 1"/>
          <p:cNvSpPr/>
          <p:nvPr/>
        </p:nvSpPr>
        <p:spPr>
          <a:xfrm>
            <a:off x="247097" y="1574800"/>
            <a:ext cx="5689600" cy="216258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778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dirty="0"/>
              <a:t>三大设计原则与实践</a:t>
            </a:r>
          </a:p>
        </p:txBody>
      </p:sp>
      <p:sp>
        <p:nvSpPr>
          <p:cNvPr id="6" name="Text 3"/>
          <p:cNvSpPr/>
          <p:nvPr/>
        </p:nvSpPr>
        <p:spPr>
          <a:xfrm>
            <a:off x="450297" y="25400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000" dirty="0"/>
              <a:t>**单一职责原则</a:t>
            </a:r>
            <a:r>
              <a:rPr lang="en-US" altLang="zh-CN" sz="1000" dirty="0"/>
              <a:t>(SRP)**</a:t>
            </a:r>
            <a:r>
              <a:rPr lang="zh-CN" altLang="en-US" sz="1000" dirty="0"/>
              <a:t>：每个</a:t>
            </a:r>
            <a:r>
              <a:rPr lang="en-US" altLang="zh-CN" sz="1000" dirty="0"/>
              <a:t>Service</a:t>
            </a:r>
            <a:r>
              <a:rPr lang="zh-CN" altLang="en-US" sz="1000" dirty="0"/>
              <a:t>类只负责特定业务领域。</a:t>
            </a:r>
            <a:r>
              <a:rPr lang="en-US" altLang="zh-CN" sz="1000" dirty="0" err="1"/>
              <a:t>UserService</a:t>
            </a:r>
            <a:r>
              <a:rPr lang="zh-CN" altLang="en-US" sz="1000" dirty="0"/>
              <a:t>专注用户管理</a:t>
            </a:r>
            <a:r>
              <a:rPr lang="en-US" altLang="zh-CN" sz="1000" dirty="0"/>
              <a:t>,</a:t>
            </a:r>
            <a:r>
              <a:rPr lang="en-US" altLang="zh-CN" sz="1000" dirty="0" err="1"/>
              <a:t>ProductService</a:t>
            </a:r>
            <a:r>
              <a:rPr lang="zh-CN" altLang="en-US" sz="1000" dirty="0"/>
              <a:t>专注商品管理</a:t>
            </a:r>
            <a:r>
              <a:rPr lang="en-US" altLang="zh-CN" sz="1000" dirty="0"/>
              <a:t>,</a:t>
            </a:r>
            <a:r>
              <a:rPr lang="en-US" altLang="zh-CN" sz="1000" dirty="0" err="1"/>
              <a:t>OrderService</a:t>
            </a:r>
            <a:r>
              <a:rPr lang="zh-CN" altLang="en-US" sz="1000" dirty="0"/>
              <a:t>专注订单处理</a:t>
            </a:r>
            <a:r>
              <a:rPr lang="en-US" altLang="zh-CN" sz="1000" dirty="0"/>
              <a:t>,</a:t>
            </a:r>
            <a:r>
              <a:rPr lang="zh-CN" altLang="en-US" sz="1000" dirty="0"/>
              <a:t>职责边界清晰</a:t>
            </a:r>
            <a:r>
              <a:rPr lang="en-US" altLang="zh-CN" sz="1000" dirty="0"/>
              <a:t>,</a:t>
            </a:r>
            <a:r>
              <a:rPr lang="zh-CN" altLang="en-US" sz="1000" dirty="0"/>
              <a:t>代码内聚性高。</a:t>
            </a:r>
          </a:p>
          <a:p>
            <a:r>
              <a:rPr lang="en-US" altLang="zh-CN" sz="1000" dirty="0"/>
              <a:t>-</a:t>
            </a:r>
            <a:r>
              <a:rPr lang="zh-CN" altLang="en-US" sz="1000" dirty="0"/>
              <a:t> **开放封闭原则</a:t>
            </a:r>
            <a:r>
              <a:rPr lang="en-US" altLang="zh-CN" sz="1000" dirty="0"/>
              <a:t>(OCP)**</a:t>
            </a:r>
            <a:r>
              <a:rPr lang="zh-CN" altLang="en-US" sz="1000" dirty="0"/>
              <a:t>：</a:t>
            </a:r>
            <a:r>
              <a:rPr lang="en-US" altLang="zh-CN" sz="1000" dirty="0" err="1"/>
              <a:t>BaseService</a:t>
            </a:r>
            <a:r>
              <a:rPr lang="zh-CN" altLang="en-US" sz="1000" dirty="0"/>
              <a:t>抽象基类定义统一接口</a:t>
            </a:r>
            <a:r>
              <a:rPr lang="en-US" altLang="zh-CN" sz="1000" dirty="0"/>
              <a:t>,</a:t>
            </a:r>
            <a:r>
              <a:rPr lang="zh-CN" altLang="en-US" sz="1000" dirty="0"/>
              <a:t>各</a:t>
            </a:r>
            <a:r>
              <a:rPr lang="en-US" altLang="zh-CN" sz="1000" dirty="0"/>
              <a:t>Service</a:t>
            </a:r>
            <a:r>
              <a:rPr lang="zh-CN" altLang="en-US" sz="1000" dirty="0"/>
              <a:t>继承扩展。新增</a:t>
            </a:r>
            <a:r>
              <a:rPr lang="en-US" altLang="zh-CN" sz="1000" dirty="0" err="1"/>
              <a:t>ReviewService</a:t>
            </a:r>
            <a:r>
              <a:rPr lang="zh-CN" altLang="en-US" sz="1000" dirty="0"/>
              <a:t>、</a:t>
            </a:r>
            <a:r>
              <a:rPr lang="en-US" altLang="zh-CN" sz="1000" dirty="0" err="1"/>
              <a:t>CouponService</a:t>
            </a:r>
            <a:r>
              <a:rPr lang="zh-CN" altLang="en-US" sz="1000" dirty="0"/>
              <a:t>无需修改现有代码</a:t>
            </a:r>
            <a:r>
              <a:rPr lang="en-US" altLang="zh-CN" sz="1000" dirty="0"/>
              <a:t>,</a:t>
            </a:r>
            <a:r>
              <a:rPr lang="zh-CN" altLang="en-US" sz="1000" dirty="0"/>
              <a:t>只需继承</a:t>
            </a:r>
            <a:r>
              <a:rPr lang="en-US" altLang="zh-CN" sz="1000" dirty="0" err="1"/>
              <a:t>BaseService</a:t>
            </a:r>
            <a:r>
              <a:rPr lang="zh-CN" altLang="en-US" sz="1000" dirty="0"/>
              <a:t>实现具体业务</a:t>
            </a:r>
            <a:r>
              <a:rPr lang="en-US" altLang="zh-CN" sz="1000" dirty="0"/>
              <a:t>,</a:t>
            </a:r>
            <a:r>
              <a:rPr lang="zh-CN" altLang="en-US" sz="1000" dirty="0"/>
              <a:t>对扩展开放对修改封闭。</a:t>
            </a:r>
          </a:p>
          <a:p>
            <a:r>
              <a:rPr lang="en-US" altLang="zh-CN" sz="1000" dirty="0"/>
              <a:t>-</a:t>
            </a:r>
            <a:r>
              <a:rPr lang="zh-CN" altLang="en-US" sz="1000" dirty="0"/>
              <a:t> **依赖倒置原则</a:t>
            </a:r>
            <a:r>
              <a:rPr lang="en-US" altLang="zh-CN" sz="1000" dirty="0"/>
              <a:t>(DIP)**</a:t>
            </a:r>
            <a:r>
              <a:rPr lang="zh-CN" altLang="en-US" sz="1000" dirty="0"/>
              <a:t>：所有</a:t>
            </a:r>
            <a:r>
              <a:rPr lang="en-US" altLang="zh-CN" sz="1000" dirty="0"/>
              <a:t>Service</a:t>
            </a:r>
            <a:r>
              <a:rPr lang="zh-CN" altLang="en-US" sz="1000" dirty="0"/>
              <a:t>依赖</a:t>
            </a:r>
            <a:r>
              <a:rPr lang="en-US" altLang="zh-CN" sz="1000" dirty="0" err="1"/>
              <a:t>DatabaseConnectionPool</a:t>
            </a:r>
            <a:r>
              <a:rPr lang="zh-CN" altLang="en-US" sz="1000" dirty="0"/>
              <a:t>抽象接口而非具体</a:t>
            </a:r>
            <a:r>
              <a:rPr lang="en-US" altLang="zh-CN" sz="1000" dirty="0"/>
              <a:t>MySQL</a:t>
            </a:r>
            <a:r>
              <a:rPr lang="zh-CN" altLang="en-US" sz="1000" dirty="0"/>
              <a:t>实现。切换数据库</a:t>
            </a:r>
            <a:r>
              <a:rPr lang="en-US" altLang="zh-CN" sz="1000" dirty="0"/>
              <a:t>(</a:t>
            </a:r>
            <a:r>
              <a:rPr lang="zh-CN" altLang="en-US" sz="1000" dirty="0"/>
              <a:t>如</a:t>
            </a:r>
            <a:r>
              <a:rPr lang="en-US" altLang="zh-CN" sz="1000" dirty="0"/>
              <a:t>PostgreSQL)</a:t>
            </a:r>
            <a:r>
              <a:rPr lang="zh-CN" altLang="en-US" sz="1000" dirty="0"/>
              <a:t>只需替换连接池实现</a:t>
            </a:r>
            <a:r>
              <a:rPr lang="en-US" altLang="zh-CN" sz="1000" dirty="0"/>
              <a:t>,</a:t>
            </a:r>
            <a:r>
              <a:rPr lang="zh-CN" altLang="en-US" sz="1000" dirty="0"/>
              <a:t>业务代码无需改动</a:t>
            </a:r>
            <a:r>
              <a:rPr lang="en-US" altLang="zh-CN" sz="1000" dirty="0"/>
              <a:t>,</a:t>
            </a:r>
            <a:r>
              <a:rPr lang="zh-CN" altLang="en-US" sz="1000" dirty="0"/>
              <a:t>实现解耦。</a:t>
            </a:r>
          </a:p>
          <a:p>
            <a:br>
              <a:rPr lang="zh-CN" altLang="en-US" sz="1000" dirty="0"/>
            </a:br>
            <a:endParaRPr lang="zh-CN" alt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6347955" y="1574800"/>
            <a:ext cx="5689600" cy="216258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51155" y="1784896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dirty="0"/>
              <a:t>封装与信息隐藏</a:t>
            </a:r>
          </a:p>
        </p:txBody>
      </p:sp>
      <p:sp>
        <p:nvSpPr>
          <p:cNvPr id="9" name="Text 6"/>
          <p:cNvSpPr/>
          <p:nvPr/>
        </p:nvSpPr>
        <p:spPr>
          <a:xfrm>
            <a:off x="6551155" y="2191296"/>
            <a:ext cx="5283200" cy="1237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zh-CN" sz="1100" dirty="0"/>
              <a:t>**private</a:t>
            </a:r>
            <a:r>
              <a:rPr lang="zh-CN" altLang="en-US" sz="1100" dirty="0"/>
              <a:t>成员保护**：所有</a:t>
            </a:r>
            <a:r>
              <a:rPr lang="en-US" altLang="zh-CN" sz="1100" dirty="0"/>
              <a:t>Service</a:t>
            </a:r>
            <a:r>
              <a:rPr lang="zh-CN" altLang="en-US" sz="1100" dirty="0"/>
              <a:t>类的成员变量</a:t>
            </a:r>
            <a:r>
              <a:rPr lang="en-US" altLang="zh-CN" sz="1100" dirty="0"/>
              <a:t>(</a:t>
            </a:r>
            <a:r>
              <a:rPr lang="zh-CN" altLang="en-US" sz="1100" dirty="0"/>
              <a:t>如</a:t>
            </a:r>
            <a:r>
              <a:rPr lang="en-US" altLang="zh-CN" sz="1100" dirty="0" err="1"/>
              <a:t>UserService</a:t>
            </a:r>
            <a:r>
              <a:rPr lang="zh-CN" altLang="en-US" sz="1100" dirty="0"/>
              <a:t>的</a:t>
            </a:r>
            <a:r>
              <a:rPr lang="en-US" altLang="zh-CN" sz="1100" dirty="0"/>
              <a:t>`</a:t>
            </a:r>
            <a:r>
              <a:rPr lang="en-US" altLang="zh-CN" sz="1100" dirty="0" err="1"/>
              <a:t>active_sessions</a:t>
            </a:r>
            <a:r>
              <a:rPr lang="en-US" altLang="zh-CN" sz="1100" dirty="0"/>
              <a:t>_`</a:t>
            </a:r>
            <a:r>
              <a:rPr lang="zh-CN" altLang="en-US" sz="1100" dirty="0"/>
              <a:t>、</a:t>
            </a:r>
            <a:r>
              <a:rPr lang="en-US" altLang="zh-CN" sz="1100" dirty="0" err="1"/>
              <a:t>ProductService</a:t>
            </a:r>
            <a:r>
              <a:rPr lang="zh-CN" altLang="en-US" sz="1100" dirty="0"/>
              <a:t>的</a:t>
            </a:r>
            <a:r>
              <a:rPr lang="en-US" altLang="zh-CN" sz="1100" dirty="0"/>
              <a:t>`</a:t>
            </a:r>
            <a:r>
              <a:rPr lang="en-US" altLang="zh-CN" sz="1100" dirty="0" err="1"/>
              <a:t>stock_mutex</a:t>
            </a:r>
            <a:r>
              <a:rPr lang="en-US" altLang="zh-CN" sz="1100" dirty="0"/>
              <a:t>_`)</a:t>
            </a:r>
            <a:r>
              <a:rPr lang="zh-CN" altLang="en-US" sz="1100" dirty="0"/>
              <a:t>声明为</a:t>
            </a:r>
            <a:r>
              <a:rPr lang="en-US" altLang="zh-CN" sz="1100" dirty="0"/>
              <a:t>private,</a:t>
            </a:r>
            <a:r>
              <a:rPr lang="zh-CN" altLang="en-US" sz="1100" dirty="0"/>
              <a:t>外部无法直接访问</a:t>
            </a:r>
            <a:r>
              <a:rPr lang="en-US" altLang="zh-CN" sz="1100" dirty="0"/>
              <a:t>,</a:t>
            </a:r>
            <a:r>
              <a:rPr lang="zh-CN" altLang="en-US" sz="1100" dirty="0"/>
              <a:t>通过</a:t>
            </a:r>
            <a:r>
              <a:rPr lang="en-US" altLang="zh-CN" sz="1100" dirty="0"/>
              <a:t>public</a:t>
            </a:r>
            <a:r>
              <a:rPr lang="zh-CN" altLang="en-US" sz="1100" dirty="0"/>
              <a:t>方法封装操作逻辑。</a:t>
            </a: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**</a:t>
            </a:r>
            <a:r>
              <a:rPr lang="en-US" altLang="zh-CN" sz="1100" dirty="0"/>
              <a:t>protected</a:t>
            </a:r>
            <a:r>
              <a:rPr lang="zh-CN" altLang="en-US" sz="1100" dirty="0"/>
              <a:t>构造函数**：</a:t>
            </a:r>
            <a:r>
              <a:rPr lang="en-US" altLang="zh-CN" sz="1100" dirty="0" err="1"/>
              <a:t>BaseService</a:t>
            </a:r>
            <a:r>
              <a:rPr lang="zh-CN" altLang="en-US" sz="1100" dirty="0"/>
              <a:t>构造函数设为</a:t>
            </a:r>
            <a:r>
              <a:rPr lang="en-US" altLang="zh-CN" sz="1100" dirty="0"/>
              <a:t>protected(`protected: </a:t>
            </a:r>
            <a:r>
              <a:rPr lang="en-US" altLang="zh-CN" sz="1100" dirty="0" err="1"/>
              <a:t>BaseService</a:t>
            </a:r>
            <a:r>
              <a:rPr lang="en-US" altLang="zh-CN" sz="1100" dirty="0"/>
              <a:t>()`),</a:t>
            </a:r>
            <a:r>
              <a:rPr lang="zh-CN" altLang="en-US" sz="1100" dirty="0"/>
              <a:t>防止直接实例化抽象基类</a:t>
            </a:r>
            <a:r>
              <a:rPr lang="en-US" altLang="zh-CN" sz="1100" dirty="0"/>
              <a:t>,</a:t>
            </a:r>
            <a:r>
              <a:rPr lang="zh-CN" altLang="en-US" sz="1100" dirty="0"/>
              <a:t>只允许子类继承使用</a:t>
            </a:r>
            <a:r>
              <a:rPr lang="en-US" altLang="zh-CN" sz="1100" dirty="0"/>
              <a:t>,</a:t>
            </a:r>
            <a:r>
              <a:rPr lang="zh-CN" altLang="en-US" sz="1100" dirty="0"/>
              <a:t>体现良好的封装设计。</a:t>
            </a: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**接口与实现分离**：每个</a:t>
            </a:r>
            <a:r>
              <a:rPr lang="en-US" altLang="zh-CN" sz="1100" dirty="0"/>
              <a:t>Service</a:t>
            </a:r>
            <a:r>
              <a:rPr lang="zh-CN" altLang="en-US" sz="1100" dirty="0"/>
              <a:t>分为</a:t>
            </a:r>
            <a:r>
              <a:rPr lang="en-US" altLang="zh-CN" sz="1100" dirty="0"/>
              <a:t>.h</a:t>
            </a:r>
            <a:r>
              <a:rPr lang="zh-CN" altLang="en-US" sz="1100" dirty="0"/>
              <a:t>头文件</a:t>
            </a:r>
            <a:r>
              <a:rPr lang="en-US" altLang="zh-CN" sz="1100" dirty="0"/>
              <a:t>(</a:t>
            </a:r>
            <a:r>
              <a:rPr lang="zh-CN" altLang="en-US" sz="1100" dirty="0"/>
              <a:t>接口声明</a:t>
            </a:r>
            <a:r>
              <a:rPr lang="en-US" altLang="zh-CN" sz="1100" dirty="0"/>
              <a:t>)</a:t>
            </a:r>
            <a:r>
              <a:rPr lang="zh-CN" altLang="en-US" sz="1100" dirty="0"/>
              <a:t>和</a:t>
            </a:r>
            <a:r>
              <a:rPr lang="en-US" altLang="zh-CN" sz="1100" dirty="0"/>
              <a:t>.</a:t>
            </a:r>
            <a:r>
              <a:rPr lang="en-US" altLang="zh-CN" sz="1100" dirty="0" err="1"/>
              <a:t>cpp</a:t>
            </a:r>
            <a:r>
              <a:rPr lang="zh-CN" altLang="en-US" sz="1100" dirty="0"/>
              <a:t>实现文件</a:t>
            </a:r>
            <a:r>
              <a:rPr lang="en-US" altLang="zh-CN" sz="1100" dirty="0"/>
              <a:t>,</a:t>
            </a:r>
            <a:r>
              <a:rPr lang="zh-CN" altLang="en-US" sz="1100" dirty="0"/>
              <a:t>头文件只暴露必要的</a:t>
            </a:r>
            <a:r>
              <a:rPr lang="en-US" altLang="zh-CN" sz="1100" dirty="0"/>
              <a:t>public</a:t>
            </a:r>
            <a:r>
              <a:rPr lang="zh-CN" altLang="en-US" sz="1100" dirty="0"/>
              <a:t>方法</a:t>
            </a:r>
            <a:r>
              <a:rPr lang="en-US" altLang="zh-CN" sz="1100" dirty="0"/>
              <a:t>,</a:t>
            </a:r>
            <a:r>
              <a:rPr lang="zh-CN" altLang="en-US" sz="1100" dirty="0"/>
              <a:t>内部实现细节</a:t>
            </a:r>
            <a:r>
              <a:rPr lang="en-US" altLang="zh-CN" sz="1100" dirty="0"/>
              <a:t>(</a:t>
            </a:r>
            <a:r>
              <a:rPr lang="zh-CN" altLang="en-US" sz="1100" dirty="0"/>
              <a:t>如</a:t>
            </a:r>
            <a:r>
              <a:rPr lang="en-US" altLang="zh-CN" sz="1100" dirty="0"/>
              <a:t>`</a:t>
            </a:r>
            <a:r>
              <a:rPr lang="en-US" altLang="zh-CN" sz="1100" dirty="0" err="1"/>
              <a:t>validateUserInput</a:t>
            </a:r>
            <a:r>
              <a:rPr lang="en-US" altLang="zh-CN" sz="1100" dirty="0"/>
              <a:t>`</a:t>
            </a:r>
            <a:r>
              <a:rPr lang="zh-CN" altLang="en-US" sz="1100" dirty="0"/>
              <a:t>、</a:t>
            </a:r>
            <a:r>
              <a:rPr lang="en-US" altLang="zh-CN" sz="1100" dirty="0"/>
              <a:t>`</a:t>
            </a:r>
            <a:r>
              <a:rPr lang="en-US" altLang="zh-CN" sz="1100" dirty="0" err="1"/>
              <a:t>hashPassword</a:t>
            </a:r>
            <a:r>
              <a:rPr lang="en-US" altLang="zh-CN" sz="1100" dirty="0"/>
              <a:t>`)</a:t>
            </a:r>
            <a:r>
              <a:rPr lang="zh-CN" altLang="en-US" sz="1100" dirty="0"/>
              <a:t>隐藏在</a:t>
            </a:r>
            <a:r>
              <a:rPr lang="en-US" altLang="zh-CN" sz="1100" dirty="0"/>
              <a:t>private</a:t>
            </a:r>
            <a:r>
              <a:rPr lang="zh-CN" altLang="en-US" sz="1100" dirty="0"/>
              <a:t>区域。</a:t>
            </a:r>
          </a:p>
        </p:txBody>
      </p:sp>
      <p:sp>
        <p:nvSpPr>
          <p:cNvPr id="10" name="Shape 7"/>
          <p:cNvSpPr/>
          <p:nvPr/>
        </p:nvSpPr>
        <p:spPr>
          <a:xfrm>
            <a:off x="3403600" y="4023505"/>
            <a:ext cx="5689600" cy="2309447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3810000" y="4328306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dirty="0"/>
              <a:t>继承与多态</a:t>
            </a:r>
          </a:p>
        </p:txBody>
      </p:sp>
      <p:sp>
        <p:nvSpPr>
          <p:cNvPr id="12" name="Text 9"/>
          <p:cNvSpPr/>
          <p:nvPr/>
        </p:nvSpPr>
        <p:spPr>
          <a:xfrm>
            <a:off x="3810000" y="4734706"/>
            <a:ext cx="5283200" cy="1414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100" dirty="0"/>
              <a:t>**抽象基类设计**：</a:t>
            </a:r>
            <a:r>
              <a:rPr lang="en-US" altLang="zh-CN" sz="1100" dirty="0" err="1"/>
              <a:t>BaseService</a:t>
            </a:r>
            <a:r>
              <a:rPr lang="zh-CN" altLang="en-US" sz="1100" dirty="0"/>
              <a:t>定义虚析构函数</a:t>
            </a:r>
            <a:r>
              <a:rPr lang="en-US" altLang="zh-CN" sz="1100" dirty="0"/>
              <a:t>`virtual ~</a:t>
            </a:r>
            <a:r>
              <a:rPr lang="en-US" altLang="zh-CN" sz="1100" dirty="0" err="1"/>
              <a:t>BaseService</a:t>
            </a:r>
            <a:r>
              <a:rPr lang="en-US" altLang="zh-CN" sz="1100" dirty="0"/>
              <a:t>() = default`</a:t>
            </a:r>
            <a:r>
              <a:rPr lang="zh-CN" altLang="en-US" sz="1100" dirty="0"/>
              <a:t>保证多态析构安全</a:t>
            </a:r>
            <a:r>
              <a:rPr lang="en-US" altLang="zh-CN" sz="1100" dirty="0"/>
              <a:t>,</a:t>
            </a:r>
            <a:r>
              <a:rPr lang="zh-CN" altLang="en-US" sz="1100" dirty="0"/>
              <a:t>纯虚函数</a:t>
            </a:r>
            <a:r>
              <a:rPr lang="en-US" altLang="zh-CN" sz="1100" dirty="0"/>
              <a:t>`virtual std::string </a:t>
            </a:r>
            <a:r>
              <a:rPr lang="en-US" altLang="zh-CN" sz="1100" dirty="0" err="1"/>
              <a:t>getServiceName</a:t>
            </a:r>
            <a:r>
              <a:rPr lang="en-US" altLang="zh-CN" sz="1100" dirty="0"/>
              <a:t>() const = 0`</a:t>
            </a:r>
            <a:r>
              <a:rPr lang="zh-CN" altLang="en-US" sz="1100" dirty="0"/>
              <a:t>强制子类实现服务名标识。</a:t>
            </a: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**模板方法模式**：</a:t>
            </a:r>
            <a:r>
              <a:rPr lang="en-US" altLang="zh-CN" sz="1100" dirty="0" err="1"/>
              <a:t>BaseService</a:t>
            </a:r>
            <a:r>
              <a:rPr lang="zh-CN" altLang="en-US" sz="1100" dirty="0"/>
              <a:t>提供</a:t>
            </a:r>
            <a:r>
              <a:rPr lang="en-US" altLang="zh-CN" sz="1100" dirty="0"/>
              <a:t>`</a:t>
            </a:r>
            <a:r>
              <a:rPr lang="en-US" altLang="zh-CN" sz="1100" dirty="0" err="1"/>
              <a:t>createSuccessResponse</a:t>
            </a:r>
            <a:r>
              <a:rPr lang="en-US" altLang="zh-CN" sz="1100" dirty="0"/>
              <a:t>()`</a:t>
            </a:r>
            <a:r>
              <a:rPr lang="zh-CN" altLang="en-US" sz="1100" dirty="0"/>
              <a:t>和</a:t>
            </a:r>
            <a:r>
              <a:rPr lang="en-US" altLang="zh-CN" sz="1100" dirty="0"/>
              <a:t>`</a:t>
            </a:r>
            <a:r>
              <a:rPr lang="en-US" altLang="zh-CN" sz="1100" dirty="0" err="1"/>
              <a:t>createErrorResponse</a:t>
            </a:r>
            <a:r>
              <a:rPr lang="en-US" altLang="zh-CN" sz="1100" dirty="0"/>
              <a:t>()`</a:t>
            </a:r>
            <a:r>
              <a:rPr lang="zh-CN" altLang="en-US" sz="1100" dirty="0"/>
              <a:t>统一响应格式</a:t>
            </a:r>
            <a:r>
              <a:rPr lang="en-US" altLang="zh-CN" sz="1100" dirty="0"/>
              <a:t>,</a:t>
            </a:r>
            <a:r>
              <a:rPr lang="zh-CN" altLang="en-US" sz="1100" dirty="0"/>
              <a:t>各子类复用模板方法</a:t>
            </a:r>
            <a:r>
              <a:rPr lang="en-US" altLang="zh-CN" sz="1100" dirty="0"/>
              <a:t>,</a:t>
            </a:r>
            <a:r>
              <a:rPr lang="zh-CN" altLang="en-US" sz="1100" dirty="0"/>
              <a:t>避免重复代码。</a:t>
            </a:r>
            <a:r>
              <a:rPr lang="en-US" altLang="zh-CN" sz="1100" dirty="0"/>
              <a:t>8</a:t>
            </a:r>
            <a:r>
              <a:rPr lang="zh-CN" altLang="en-US" sz="1100" dirty="0"/>
              <a:t>个</a:t>
            </a:r>
            <a:r>
              <a:rPr lang="en-US" altLang="zh-CN" sz="1100" dirty="0"/>
              <a:t>Service</a:t>
            </a:r>
            <a:r>
              <a:rPr lang="zh-CN" altLang="en-US" sz="1100" dirty="0"/>
              <a:t>类共享</a:t>
            </a:r>
            <a:r>
              <a:rPr lang="en-US" altLang="zh-CN" sz="1100" dirty="0"/>
              <a:t>400+</a:t>
            </a:r>
            <a:r>
              <a:rPr lang="zh-CN" altLang="en-US" sz="1100" dirty="0"/>
              <a:t>行通用代码逻辑。</a:t>
            </a: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**多态调用实现**：</a:t>
            </a:r>
            <a:r>
              <a:rPr lang="en-US" altLang="zh-CN" sz="1100" dirty="0" err="1"/>
              <a:t>EmshopServiceManager</a:t>
            </a:r>
            <a:r>
              <a:rPr lang="zh-CN" altLang="en-US" sz="1100" dirty="0"/>
              <a:t>通过基类指针管理所有</a:t>
            </a:r>
            <a:r>
              <a:rPr lang="en-US" altLang="zh-CN" sz="1100" dirty="0"/>
              <a:t>Service</a:t>
            </a:r>
            <a:r>
              <a:rPr lang="zh-CN" altLang="en-US" sz="1100" dirty="0"/>
              <a:t>实例</a:t>
            </a:r>
            <a:r>
              <a:rPr lang="en-US" altLang="zh-CN" sz="1100" dirty="0"/>
              <a:t>(`std::</a:t>
            </a:r>
            <a:r>
              <a:rPr lang="en-US" altLang="zh-CN" sz="1100" dirty="0" err="1"/>
              <a:t>unique_ptr</a:t>
            </a:r>
            <a:r>
              <a:rPr lang="en-US" altLang="zh-CN" sz="1100" dirty="0"/>
              <a:t>&lt;</a:t>
            </a:r>
            <a:r>
              <a:rPr lang="en-US" altLang="zh-CN" sz="1100" dirty="0" err="1"/>
              <a:t>UserService</a:t>
            </a:r>
            <a:r>
              <a:rPr lang="en-US" altLang="zh-CN" sz="1100" dirty="0"/>
              <a:t>&gt; </a:t>
            </a:r>
            <a:r>
              <a:rPr lang="en-US" altLang="zh-CN" sz="1100" dirty="0" err="1"/>
              <a:t>user_service</a:t>
            </a:r>
            <a:r>
              <a:rPr lang="en-US" altLang="zh-CN" sz="1100" dirty="0"/>
              <a:t>_`),</a:t>
            </a:r>
            <a:r>
              <a:rPr lang="zh-CN" altLang="en-US" sz="1100" dirty="0"/>
              <a:t>运行时动态绑定调用子类方法</a:t>
            </a:r>
            <a:r>
              <a:rPr lang="en-US" altLang="zh-CN" sz="1100" dirty="0"/>
              <a:t>,</a:t>
            </a:r>
            <a:r>
              <a:rPr lang="zh-CN" altLang="en-US" sz="1100" dirty="0"/>
              <a:t>体现</a:t>
            </a:r>
            <a:r>
              <a:rPr lang="en-US" altLang="zh-CN" sz="1100" dirty="0"/>
              <a:t>C++</a:t>
            </a:r>
            <a:r>
              <a:rPr lang="zh-CN" altLang="en-US" sz="1100" dirty="0"/>
              <a:t>多态特性。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核心功能亮点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JNI高性能调用：Java与C++无缝融合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34741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115741" y="24638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30756" y="372547"/>
                </a:moveTo>
                <a:cubicBezTo>
                  <a:pt x="342424" y="364569"/>
                  <a:pt x="358616" y="357664"/>
                  <a:pt x="358616" y="357664"/>
                </a:cubicBezTo>
                <a:cubicBezTo>
                  <a:pt x="358616" y="357664"/>
                  <a:pt x="312539" y="365998"/>
                  <a:pt x="266700" y="369808"/>
                </a:cubicBezTo>
                <a:cubicBezTo>
                  <a:pt x="210622" y="374452"/>
                  <a:pt x="150376" y="375404"/>
                  <a:pt x="120134" y="371356"/>
                </a:cubicBezTo>
                <a:cubicBezTo>
                  <a:pt x="48578" y="361831"/>
                  <a:pt x="159425" y="335518"/>
                  <a:pt x="159425" y="335518"/>
                </a:cubicBezTo>
                <a:cubicBezTo>
                  <a:pt x="159425" y="335518"/>
                  <a:pt x="116443" y="332661"/>
                  <a:pt x="63460" y="358140"/>
                </a:cubicBezTo>
                <a:cubicBezTo>
                  <a:pt x="953" y="388382"/>
                  <a:pt x="218242" y="402193"/>
                  <a:pt x="330756" y="372547"/>
                </a:cubicBezTo>
                <a:close/>
                <a:moveTo>
                  <a:pt x="229076" y="334328"/>
                </a:moveTo>
                <a:cubicBezTo>
                  <a:pt x="206454" y="283488"/>
                  <a:pt x="130135" y="238839"/>
                  <a:pt x="229076" y="160734"/>
                </a:cubicBezTo>
                <a:cubicBezTo>
                  <a:pt x="352544" y="63341"/>
                  <a:pt x="289203" y="0"/>
                  <a:pt x="289203" y="0"/>
                </a:cubicBezTo>
                <a:cubicBezTo>
                  <a:pt x="314801" y="100608"/>
                  <a:pt x="199192" y="131088"/>
                  <a:pt x="157401" y="193596"/>
                </a:cubicBezTo>
                <a:cubicBezTo>
                  <a:pt x="128945" y="236339"/>
                  <a:pt x="171331" y="282178"/>
                  <a:pt x="229076" y="334328"/>
                </a:cubicBezTo>
                <a:close/>
                <a:moveTo>
                  <a:pt x="365522" y="124539"/>
                </a:moveTo>
                <a:cubicBezTo>
                  <a:pt x="365641" y="124539"/>
                  <a:pt x="156924" y="176689"/>
                  <a:pt x="256580" y="291465"/>
                </a:cubicBezTo>
                <a:cubicBezTo>
                  <a:pt x="285988" y="325279"/>
                  <a:pt x="248841" y="355759"/>
                  <a:pt x="248841" y="355759"/>
                </a:cubicBezTo>
                <a:cubicBezTo>
                  <a:pt x="248841" y="355759"/>
                  <a:pt x="323493" y="317183"/>
                  <a:pt x="289203" y="268962"/>
                </a:cubicBezTo>
                <a:cubicBezTo>
                  <a:pt x="257175" y="223957"/>
                  <a:pt x="232648" y="201573"/>
                  <a:pt x="365522" y="124539"/>
                </a:cubicBezTo>
                <a:close/>
                <a:moveTo>
                  <a:pt x="358259" y="446603"/>
                </a:moveTo>
                <a:cubicBezTo>
                  <a:pt x="357664" y="447794"/>
                  <a:pt x="356830" y="448747"/>
                  <a:pt x="355878" y="449699"/>
                </a:cubicBezTo>
                <a:cubicBezTo>
                  <a:pt x="508635" y="409575"/>
                  <a:pt x="452437" y="308134"/>
                  <a:pt x="379452" y="333851"/>
                </a:cubicBezTo>
                <a:cubicBezTo>
                  <a:pt x="375523" y="335280"/>
                  <a:pt x="372070" y="337899"/>
                  <a:pt x="369689" y="341352"/>
                </a:cubicBezTo>
                <a:cubicBezTo>
                  <a:pt x="373975" y="339804"/>
                  <a:pt x="378381" y="338614"/>
                  <a:pt x="382786" y="337780"/>
                </a:cubicBezTo>
                <a:cubicBezTo>
                  <a:pt x="419695" y="330041"/>
                  <a:pt x="472678" y="387191"/>
                  <a:pt x="358259" y="446603"/>
                </a:cubicBezTo>
                <a:close/>
                <a:moveTo>
                  <a:pt x="414338" y="520779"/>
                </a:moveTo>
                <a:cubicBezTo>
                  <a:pt x="414338" y="520779"/>
                  <a:pt x="431602" y="534948"/>
                  <a:pt x="395407" y="546021"/>
                </a:cubicBezTo>
                <a:cubicBezTo>
                  <a:pt x="326469" y="566857"/>
                  <a:pt x="108704" y="573167"/>
                  <a:pt x="48220" y="546854"/>
                </a:cubicBezTo>
                <a:cubicBezTo>
                  <a:pt x="26432" y="537448"/>
                  <a:pt x="67270" y="524232"/>
                  <a:pt x="80129" y="521494"/>
                </a:cubicBezTo>
                <a:cubicBezTo>
                  <a:pt x="93464" y="518636"/>
                  <a:pt x="101203" y="519112"/>
                  <a:pt x="101203" y="519112"/>
                </a:cubicBezTo>
                <a:cubicBezTo>
                  <a:pt x="77033" y="502087"/>
                  <a:pt x="-55126" y="552569"/>
                  <a:pt x="34052" y="566976"/>
                </a:cubicBezTo>
                <a:cubicBezTo>
                  <a:pt x="277178" y="606504"/>
                  <a:pt x="477441" y="549235"/>
                  <a:pt x="414338" y="520779"/>
                </a:cubicBezTo>
                <a:close/>
                <a:moveTo>
                  <a:pt x="148233" y="471488"/>
                </a:moveTo>
                <a:cubicBezTo>
                  <a:pt x="54531" y="497681"/>
                  <a:pt x="205264" y="551736"/>
                  <a:pt x="324564" y="500658"/>
                </a:cubicBezTo>
                <a:cubicBezTo>
                  <a:pt x="312896" y="496133"/>
                  <a:pt x="301704" y="490657"/>
                  <a:pt x="290989" y="484227"/>
                </a:cubicBezTo>
                <a:cubicBezTo>
                  <a:pt x="237768" y="494348"/>
                  <a:pt x="213122" y="495062"/>
                  <a:pt x="164783" y="489585"/>
                </a:cubicBezTo>
                <a:cubicBezTo>
                  <a:pt x="124897" y="485061"/>
                  <a:pt x="148233" y="471488"/>
                  <a:pt x="148233" y="471488"/>
                </a:cubicBezTo>
                <a:close/>
                <a:moveTo>
                  <a:pt x="362307" y="587216"/>
                </a:moveTo>
                <a:cubicBezTo>
                  <a:pt x="268605" y="604837"/>
                  <a:pt x="152995" y="602813"/>
                  <a:pt x="84534" y="591503"/>
                </a:cubicBezTo>
                <a:cubicBezTo>
                  <a:pt x="84534" y="591383"/>
                  <a:pt x="98584" y="603052"/>
                  <a:pt x="170736" y="607695"/>
                </a:cubicBezTo>
                <a:cubicBezTo>
                  <a:pt x="280511" y="614720"/>
                  <a:pt x="449104" y="603766"/>
                  <a:pt x="453033" y="551855"/>
                </a:cubicBezTo>
                <a:cubicBezTo>
                  <a:pt x="453033" y="551855"/>
                  <a:pt x="445413" y="571500"/>
                  <a:pt x="362307" y="587216"/>
                </a:cubicBezTo>
                <a:close/>
                <a:moveTo>
                  <a:pt x="310396" y="420291"/>
                </a:moveTo>
                <a:cubicBezTo>
                  <a:pt x="239911" y="433864"/>
                  <a:pt x="199072" y="433507"/>
                  <a:pt x="147518" y="428149"/>
                </a:cubicBezTo>
                <a:cubicBezTo>
                  <a:pt x="107632" y="423982"/>
                  <a:pt x="133707" y="404693"/>
                  <a:pt x="133707" y="404693"/>
                </a:cubicBezTo>
                <a:cubicBezTo>
                  <a:pt x="30361" y="438983"/>
                  <a:pt x="191095" y="477798"/>
                  <a:pt x="335518" y="435531"/>
                </a:cubicBezTo>
                <a:cubicBezTo>
                  <a:pt x="326231" y="432197"/>
                  <a:pt x="317659" y="427077"/>
                  <a:pt x="310396" y="420291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Text 3"/>
          <p:cNvSpPr/>
          <p:nvPr/>
        </p:nvSpPr>
        <p:spPr>
          <a:xfrm>
            <a:off x="1137841" y="34798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 Netty服务器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2441" y="3835400"/>
            <a:ext cx="246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处理网络通信与会话管理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9468" y="2463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9" name="Shape 6"/>
          <p:cNvSpPr/>
          <p:nvPr/>
        </p:nvSpPr>
        <p:spPr>
          <a:xfrm>
            <a:off x="5908543" y="267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10641" y="23812"/>
                  <a:pt x="0" y="34454"/>
                  <a:pt x="0" y="47625"/>
                </a:cubicBezTo>
                <a:cubicBezTo>
                  <a:pt x="0" y="60796"/>
                  <a:pt x="10641" y="71438"/>
                  <a:pt x="23812" y="71438"/>
                </a:cubicBezTo>
                <a:lnTo>
                  <a:pt x="29766" y="71438"/>
                </a:lnTo>
                <a:lnTo>
                  <a:pt x="29766" y="119063"/>
                </a:lnTo>
                <a:lnTo>
                  <a:pt x="0" y="119063"/>
                </a:lnTo>
                <a:lnTo>
                  <a:pt x="0" y="202406"/>
                </a:lnTo>
                <a:cubicBezTo>
                  <a:pt x="27980" y="209401"/>
                  <a:pt x="47625" y="234553"/>
                  <a:pt x="47625" y="263426"/>
                </a:cubicBezTo>
                <a:lnTo>
                  <a:pt x="47625" y="333375"/>
                </a:lnTo>
                <a:cubicBezTo>
                  <a:pt x="47625" y="346546"/>
                  <a:pt x="58266" y="357188"/>
                  <a:pt x="71438" y="357188"/>
                </a:cubicBezTo>
                <a:lnTo>
                  <a:pt x="95250" y="357188"/>
                </a:lnTo>
                <a:cubicBezTo>
                  <a:pt x="108421" y="357188"/>
                  <a:pt x="119063" y="346546"/>
                  <a:pt x="119063" y="333375"/>
                </a:cubicBezTo>
                <a:lnTo>
                  <a:pt x="119063" y="285750"/>
                </a:lnTo>
                <a:cubicBezTo>
                  <a:pt x="119063" y="246311"/>
                  <a:pt x="151061" y="214313"/>
                  <a:pt x="190500" y="214313"/>
                </a:cubicBezTo>
                <a:cubicBezTo>
                  <a:pt x="229939" y="214313"/>
                  <a:pt x="261938" y="246311"/>
                  <a:pt x="261938" y="285750"/>
                </a:cubicBezTo>
                <a:lnTo>
                  <a:pt x="261938" y="333375"/>
                </a:lnTo>
                <a:cubicBezTo>
                  <a:pt x="261938" y="346546"/>
                  <a:pt x="272579" y="357188"/>
                  <a:pt x="285750" y="357188"/>
                </a:cubicBezTo>
                <a:lnTo>
                  <a:pt x="309563" y="357188"/>
                </a:lnTo>
                <a:cubicBezTo>
                  <a:pt x="322734" y="357188"/>
                  <a:pt x="333375" y="346546"/>
                  <a:pt x="333375" y="333375"/>
                </a:cubicBezTo>
                <a:lnTo>
                  <a:pt x="333375" y="263426"/>
                </a:lnTo>
                <a:cubicBezTo>
                  <a:pt x="333375" y="234553"/>
                  <a:pt x="353020" y="209401"/>
                  <a:pt x="381000" y="202406"/>
                </a:cubicBezTo>
                <a:lnTo>
                  <a:pt x="381000" y="119063"/>
                </a:lnTo>
                <a:lnTo>
                  <a:pt x="351234" y="119063"/>
                </a:lnTo>
                <a:lnTo>
                  <a:pt x="351234" y="71438"/>
                </a:lnTo>
                <a:lnTo>
                  <a:pt x="357188" y="71438"/>
                </a:lnTo>
                <a:cubicBezTo>
                  <a:pt x="370359" y="71438"/>
                  <a:pt x="381000" y="60796"/>
                  <a:pt x="381000" y="47625"/>
                </a:cubicBezTo>
                <a:cubicBezTo>
                  <a:pt x="381000" y="34454"/>
                  <a:pt x="370359" y="23812"/>
                  <a:pt x="357188" y="23812"/>
                </a:cubicBezTo>
                <a:lnTo>
                  <a:pt x="23812" y="23812"/>
                </a:lnTo>
                <a:close/>
                <a:moveTo>
                  <a:pt x="315516" y="71438"/>
                </a:moveTo>
                <a:lnTo>
                  <a:pt x="315516" y="119063"/>
                </a:lnTo>
                <a:lnTo>
                  <a:pt x="255984" y="119063"/>
                </a:lnTo>
                <a:lnTo>
                  <a:pt x="255984" y="71438"/>
                </a:lnTo>
                <a:lnTo>
                  <a:pt x="315516" y="71438"/>
                </a:lnTo>
                <a:close/>
                <a:moveTo>
                  <a:pt x="220266" y="71438"/>
                </a:moveTo>
                <a:lnTo>
                  <a:pt x="220266" y="119063"/>
                </a:lnTo>
                <a:lnTo>
                  <a:pt x="160734" y="119063"/>
                </a:lnTo>
                <a:lnTo>
                  <a:pt x="160734" y="71438"/>
                </a:lnTo>
                <a:lnTo>
                  <a:pt x="220266" y="71438"/>
                </a:lnTo>
                <a:close/>
                <a:moveTo>
                  <a:pt x="65484" y="71438"/>
                </a:moveTo>
                <a:lnTo>
                  <a:pt x="125016" y="71438"/>
                </a:lnTo>
                <a:lnTo>
                  <a:pt x="125016" y="119063"/>
                </a:lnTo>
                <a:lnTo>
                  <a:pt x="65484" y="119063"/>
                </a:lnTo>
                <a:lnTo>
                  <a:pt x="65484" y="714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490501" y="3327400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JNI 桥接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10654" y="3581400"/>
            <a:ext cx="256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emshop_native_impl_oop.dll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237795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9466395" y="24638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4" name="Text 11"/>
          <p:cNvSpPr/>
          <p:nvPr/>
        </p:nvSpPr>
        <p:spPr>
          <a:xfrm>
            <a:off x="8851106" y="3479800"/>
            <a:ext cx="199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C++ 核心业务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37695" y="3835400"/>
            <a:ext cx="281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执行高性能数据库与业务操作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5537200"/>
            <a:ext cx="3759200" cy="1066800"/>
          </a:xfrm>
          <a:custGeom>
            <a:avLst/>
            <a:gdLst/>
            <a:ahLst/>
            <a:cxnLst/>
            <a:rect l="l" t="t" r="r" b="b"/>
            <a:pathLst>
              <a:path w="3759200" h="10668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965198"/>
                </a:lnTo>
                <a:cubicBezTo>
                  <a:pt x="3759200" y="1021311"/>
                  <a:pt x="3713711" y="1066800"/>
                  <a:pt x="36575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4000" y="5537200"/>
            <a:ext cx="3759200" cy="1066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跨语言桥接: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将数据库密集型操作下沉到C++层执行，性能提升显著。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16400" y="5537200"/>
            <a:ext cx="3759200" cy="1066800"/>
          </a:xfrm>
          <a:custGeom>
            <a:avLst/>
            <a:gdLst/>
            <a:ahLst/>
            <a:cxnLst/>
            <a:rect l="l" t="t" r="r" b="b"/>
            <a:pathLst>
              <a:path w="3759200" h="10668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965198"/>
                </a:lnTo>
                <a:cubicBezTo>
                  <a:pt x="3759200" y="1021311"/>
                  <a:pt x="3713711" y="1066800"/>
                  <a:pt x="36575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216400" y="5537200"/>
            <a:ext cx="3759200" cy="1066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统一接口设计: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C++端使用BaseService基类，Java端通过JNI代理调用，返回JSON结果。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178800" y="5537200"/>
            <a:ext cx="3759200" cy="1066800"/>
          </a:xfrm>
          <a:custGeom>
            <a:avLst/>
            <a:gdLst/>
            <a:ahLst/>
            <a:cxnLst/>
            <a:rect l="l" t="t" r="r" b="b"/>
            <a:pathLst>
              <a:path w="3759200" h="10668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965198"/>
                </a:lnTo>
                <a:cubicBezTo>
                  <a:pt x="3759200" y="1021311"/>
                  <a:pt x="3713711" y="1066800"/>
                  <a:pt x="36575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178800" y="5537200"/>
            <a:ext cx="3759200" cy="1066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内存安全保障:</a:t>
            </a: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通过JNI局部引用表管理Java对象，及时释放避免内存泄漏。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979</Words>
  <Application>Microsoft Office PowerPoint</Application>
  <PresentationFormat>宽屏</PresentationFormat>
  <Paragraphs>146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Noto Sans SC</vt:lpstr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程序设计答辩：架构与功能亮点全景解析</dc:title>
  <dc:subject>程序设计答辩：架构与功能亮点全景解析</dc:subject>
  <dc:creator>Kimi</dc:creator>
  <cp:lastModifiedBy>熙宸 屈</cp:lastModifiedBy>
  <cp:revision>3</cp:revision>
  <dcterms:created xsi:type="dcterms:W3CDTF">2025-10-16T00:49:39Z</dcterms:created>
  <dcterms:modified xsi:type="dcterms:W3CDTF">2025-10-16T02:31:41Z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{"Label":"程序设计答辩：架构与功能亮点全景解析","ContentProducer":"001191110108MACG2KBH8F10000","ProduceID":"d3o3oqpsfuvfmjvs0av0","ReservedCode1":"","ContentPropagator":"001191110108MACG2KBH8F20000","PropagateID":"d3o3oqpsfuvfmjvs0av0","ReservedCode2":""}</vt:lpwstr>
  </property>
</Properties>
</file>